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79" r:id="rId5"/>
    <p:sldId id="280" r:id="rId6"/>
    <p:sldId id="329" r:id="rId7"/>
    <p:sldId id="282" r:id="rId8"/>
    <p:sldId id="284" r:id="rId9"/>
    <p:sldId id="402" r:id="rId10"/>
    <p:sldId id="403" r:id="rId11"/>
    <p:sldId id="404" r:id="rId12"/>
    <p:sldId id="405" r:id="rId13"/>
    <p:sldId id="285" r:id="rId14"/>
    <p:sldId id="303" r:id="rId15"/>
    <p:sldId id="305" r:id="rId16"/>
    <p:sldId id="356" r:id="rId17"/>
    <p:sldId id="313" r:id="rId18"/>
    <p:sldId id="314" r:id="rId19"/>
    <p:sldId id="355" r:id="rId20"/>
    <p:sldId id="358" r:id="rId21"/>
    <p:sldId id="360" r:id="rId22"/>
    <p:sldId id="359" r:id="rId23"/>
    <p:sldId id="363" r:id="rId24"/>
    <p:sldId id="364" r:id="rId25"/>
    <p:sldId id="427" r:id="rId26"/>
    <p:sldId id="426" r:id="rId27"/>
    <p:sldId id="433" r:id="rId28"/>
    <p:sldId id="438" r:id="rId29"/>
    <p:sldId id="439" r:id="rId30"/>
    <p:sldId id="348" r:id="rId31"/>
    <p:sldId id="357" r:id="rId32"/>
    <p:sldId id="331" r:id="rId33"/>
    <p:sldId id="366" r:id="rId34"/>
    <p:sldId id="334" r:id="rId35"/>
    <p:sldId id="354" r:id="rId36"/>
    <p:sldId id="335" r:id="rId37"/>
    <p:sldId id="337" r:id="rId38"/>
    <p:sldId id="362" r:id="rId39"/>
    <p:sldId id="338" r:id="rId40"/>
    <p:sldId id="367" r:id="rId41"/>
    <p:sldId id="361" r:id="rId42"/>
    <p:sldId id="436" r:id="rId43"/>
    <p:sldId id="437" r:id="rId44"/>
    <p:sldId id="441" r:id="rId45"/>
    <p:sldId id="435" r:id="rId46"/>
    <p:sldId id="368" r:id="rId47"/>
    <p:sldId id="369" r:id="rId48"/>
    <p:sldId id="392" r:id="rId49"/>
    <p:sldId id="393" r:id="rId50"/>
    <p:sldId id="394" r:id="rId51"/>
    <p:sldId id="395" r:id="rId52"/>
    <p:sldId id="410" r:id="rId53"/>
    <p:sldId id="347" r:id="rId54"/>
    <p:sldId id="411" r:id="rId55"/>
    <p:sldId id="349" r:id="rId56"/>
    <p:sldId id="350" r:id="rId57"/>
    <p:sldId id="351" r:id="rId58"/>
    <p:sldId id="412" r:id="rId59"/>
    <p:sldId id="413" r:id="rId60"/>
    <p:sldId id="414" r:id="rId61"/>
    <p:sldId id="415" r:id="rId62"/>
    <p:sldId id="416" r:id="rId63"/>
    <p:sldId id="417" r:id="rId64"/>
    <p:sldId id="407" r:id="rId65"/>
    <p:sldId id="408" r:id="rId66"/>
    <p:sldId id="440" r:id="rId67"/>
    <p:sldId id="346" r:id="rId68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58E"/>
    <a:srgbClr val="EA992E"/>
    <a:srgbClr val="209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>
      <p:cViewPr varScale="1">
        <p:scale>
          <a:sx n="42" d="100"/>
          <a:sy n="42" d="100"/>
        </p:scale>
        <p:origin x="146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89151-D79D-4EC9-9784-97880FB4680D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59D9B-EFD5-4024-B49C-C9D1F0A72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8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8150" y="406400"/>
            <a:ext cx="7048500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4879" y="2032000"/>
            <a:ext cx="11115040" cy="5906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kweeket.github.io/demos/padding-vs-margin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ceimg.com/344/204/nature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guyroutledge.github.io/box-mode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5500" y="13716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40600" y="13716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37392" y="6400800"/>
            <a:ext cx="3980815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Introduction to HTML &amp; CSS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100" y="0"/>
                </a:lnTo>
                <a:lnTo>
                  <a:pt x="321310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5590" y="8220740"/>
            <a:ext cx="4808220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marR="537210" algn="ctr"/>
            <a:r>
              <a:rPr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Instructor: </a:t>
            </a:r>
            <a:r>
              <a:rPr lang="en-US"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Beck Johnson</a:t>
            </a:r>
          </a:p>
          <a:p>
            <a:pPr marL="546100" marR="537210" algn="ctr"/>
            <a:r>
              <a:rPr sz="2300" spc="-3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3</a:t>
            </a:r>
            <a:endParaRPr sz="23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6DA3AB1-EDE9-4421-833F-A9D83771CBB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F8FB894-D9BA-4A9A-B0C1-BD6D0BB58C9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{ } REVIEW: background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382E09-2F66-4FD1-B746-2E40A386884E}"/>
              </a:ext>
            </a:extLst>
          </p:cNvPr>
          <p:cNvSpPr/>
          <p:nvPr/>
        </p:nvSpPr>
        <p:spPr>
          <a:xfrm>
            <a:off x="1092200" y="2096770"/>
            <a:ext cx="11125200" cy="7275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0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0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lang="en-US" sz="28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0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how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</p:txBody>
      </p:sp>
    </p:spTree>
    <p:extLst>
      <p:ext uri="{BB962C8B-B14F-4D97-AF65-F5344CB8AC3E}">
        <p14:creationId xmlns:p14="http://schemas.microsoft.com/office/powerpoint/2010/main" val="157358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6DA3AB1-EDE9-4421-833F-A9D83771CBB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F8FB894-D9BA-4A9A-B0C1-BD6D0BB58C9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{ } REVIEW: background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382E09-2F66-4FD1-B746-2E40A386884E}"/>
              </a:ext>
            </a:extLst>
          </p:cNvPr>
          <p:cNvSpPr/>
          <p:nvPr/>
        </p:nvSpPr>
        <p:spPr>
          <a:xfrm>
            <a:off x="635000" y="2096770"/>
            <a:ext cx="12877800" cy="6396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can also be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0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f06d06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	}</a:t>
            </a:r>
          </a:p>
          <a:p>
            <a:pPr marL="12700" marR="588645" lvl="0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C3BF5-4847-4E77-8622-0358C097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0" y="2743200"/>
            <a:ext cx="1745560" cy="172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1D5FE-303F-418D-AD76-C223EB43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7773276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056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must be a positive number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px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%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		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specify minimum dimensions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specify maximum dimensions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7D85B8E-C82B-462F-8B11-9E24348B23B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6B13D9B-01C4-4E24-AE7A-A321ED3EB19A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{ } REVIEW: height and width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dirty="0"/>
              <a:t>QUESTIONS?</a:t>
            </a:r>
            <a:endParaRPr sz="7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05200" y="5676900"/>
            <a:ext cx="598805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06195" algn="l"/>
                <a:tab pos="2583180" algn="l"/>
                <a:tab pos="3942079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THE	CSS	B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O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X	MODEL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4699" y="2870200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400" y="0"/>
                </a:lnTo>
                <a:lnTo>
                  <a:pt x="2095400" y="2095400"/>
                </a:lnTo>
                <a:lnTo>
                  <a:pt x="0" y="20954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CD6AD-BF8F-4BA0-BD10-C8070E566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86000"/>
            <a:ext cx="12035154" cy="69510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381000"/>
            <a:ext cx="5791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vs. padding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473200" y="2667000"/>
            <a:ext cx="9432290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separate the element from the things that are around it.</a:t>
            </a:r>
          </a:p>
          <a:p>
            <a:pPr marL="469900" lvl="1"/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move the element away from the edges of the block.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21693" b="11680"/>
          <a:stretch/>
        </p:blipFill>
        <p:spPr>
          <a:xfrm>
            <a:off x="2607945" y="525780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dirty="0"/>
              <a:t>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6907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Between margin and padding, you can set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5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are separated with spaces, in this order: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Width (usually in pixels, but can be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em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Border style (solid, dotted, dashed,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etc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Color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32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2px dotted #ff0000;  </a:t>
            </a:r>
          </a:p>
          <a:p>
            <a:pPr marL="469900" lvl="1"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dirty="0"/>
              <a:t>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54200" y="2514600"/>
            <a:ext cx="2690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Border styles: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837" b="42056"/>
          <a:stretch/>
        </p:blipFill>
        <p:spPr>
          <a:xfrm>
            <a:off x="863600" y="3505200"/>
            <a:ext cx="5633720" cy="5196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58361"/>
          <a:stretch/>
        </p:blipFill>
        <p:spPr>
          <a:xfrm>
            <a:off x="6731000" y="3505200"/>
            <a:ext cx="5633720" cy="37890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dirty="0"/>
              <a:t>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set a border on only one side of an element: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3px solid black; }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45" y="4829725"/>
            <a:ext cx="98869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12265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6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6"/>
                </a:lnTo>
                <a:lnTo>
                  <a:pt x="0" y="2623806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33500" y="3111500"/>
            <a:ext cx="10694035" cy="4922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Review background image and external CSS files</a:t>
            </a:r>
            <a:endParaRPr lang="en-US" sz="3300" dirty="0">
              <a:latin typeface="Georgia"/>
              <a:cs typeface="Georgia"/>
            </a:endParaRPr>
          </a:p>
          <a:p>
            <a:pPr marL="4699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CSS </a:t>
            </a:r>
            <a:r>
              <a:rPr lang="en-US"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r>
              <a:rPr lang="en-US" sz="3300" spc="-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model - borders</a:t>
            </a:r>
            <a:endParaRPr lang="en-US" sz="3300" dirty="0">
              <a:latin typeface="Georgia" panose="02040502050405020303" pitchFamily="18" charset="0"/>
              <a:cs typeface="Lora"/>
            </a:endParaRPr>
          </a:p>
          <a:p>
            <a:pPr marL="469900" marR="365125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Block vs inline vs flex elements</a:t>
            </a:r>
          </a:p>
          <a:p>
            <a:pPr marL="469900" marR="365125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Classes and IDs</a:t>
            </a:r>
          </a:p>
          <a:p>
            <a:pPr marL="469900" marR="365125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Coding from a design “comp”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78400" y="495617"/>
            <a:ext cx="3674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SESSION</a:t>
            </a:r>
            <a:r>
              <a:rPr spc="-7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11" name="object 11"/>
          <p:cNvSpPr/>
          <p:nvPr/>
        </p:nvSpPr>
        <p:spPr>
          <a:xfrm>
            <a:off x="3987800" y="495617"/>
            <a:ext cx="736600" cy="74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dirty="0"/>
              <a:t>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to visually separate list items in a navigation menu.</a:t>
            </a:r>
          </a:p>
          <a:p>
            <a:pPr marL="1270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2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</a:p>
          <a:p>
            <a:pPr marL="12700">
              <a:lnSpc>
                <a:spcPct val="100000"/>
              </a:lnSpc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list-style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 : none;</a:t>
            </a:r>
          </a:p>
          <a:p>
            <a:pPr marL="12700">
              <a:lnSpc>
                <a:spcPct val="100000"/>
              </a:lnSpc>
            </a:pPr>
            <a:r>
              <a:rPr lang="en-US" sz="2600" spc="-5" dirty="0">
                <a:solidFill>
                  <a:srgbClr val="0000FF"/>
                </a:solidFill>
                <a:latin typeface="Consolas"/>
                <a:cs typeface="Lora"/>
              </a:rPr>
              <a:t>}</a:t>
            </a: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26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2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: 1em;</a:t>
            </a:r>
          </a:p>
          <a:p>
            <a:pPr marL="12700">
              <a:lnSpc>
                <a:spcPct val="100000"/>
              </a:lnSpc>
            </a:pPr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	background-color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: #283c51;</a:t>
            </a:r>
          </a:p>
          <a:p>
            <a:pPr marL="12700"/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	border-top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: 1px solid #395673;</a:t>
            </a:r>
          </a:p>
          <a:p>
            <a:pPr marL="12700"/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2600" dirty="0" err="1">
                <a:solidFill>
                  <a:srgbClr val="0000FF"/>
                </a:solidFill>
                <a:latin typeface="Consolas"/>
                <a:cs typeface="Consolas"/>
              </a:rPr>
              <a:t>adadad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12700"/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20771"/>
          <a:stretch/>
        </p:blipFill>
        <p:spPr>
          <a:xfrm>
            <a:off x="8178800" y="3657600"/>
            <a:ext cx="4141984" cy="3276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178800" y="7010400"/>
            <a:ext cx="65024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0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000" dirty="0">
                <a:solidFill>
                  <a:srgbClr val="333333"/>
                </a:solidFill>
                <a:latin typeface="Consolas"/>
                <a:cs typeface="Consolas"/>
              </a:rPr>
              <a:t>About us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000" dirty="0">
                <a:solidFill>
                  <a:srgbClr val="333333"/>
                </a:solidFill>
                <a:latin typeface="Consolas"/>
                <a:cs typeface="Consolas"/>
              </a:rPr>
              <a:t>Products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000" dirty="0">
                <a:solidFill>
                  <a:srgbClr val="333333"/>
                </a:solidFill>
                <a:latin typeface="Consolas"/>
                <a:cs typeface="Consolas"/>
              </a:rPr>
              <a:t>Services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 	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000" dirty="0">
                <a:solidFill>
                  <a:srgbClr val="333333"/>
                </a:solidFill>
                <a:latin typeface="Consolas"/>
                <a:cs typeface="Consolas"/>
              </a:rPr>
              <a:t>Contact Us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0989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List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Note that we set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list-style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none; 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remove the bullets that appear</a:t>
            </a:r>
          </a:p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 on an unordered list</a:t>
            </a: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0771"/>
          <a:stretch/>
        </p:blipFill>
        <p:spPr>
          <a:xfrm>
            <a:off x="8178800" y="3657600"/>
            <a:ext cx="414198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5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lang="en-US" dirty="0"/>
              <a:t>radius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make an element appear curved, use the property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value is a number (in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px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em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 or percentage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even if you don’t explicitly set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2800" dirty="0">
                <a:solidFill>
                  <a:srgbClr val="3FAA54"/>
                </a:solidFill>
                <a:latin typeface="Consolas"/>
                <a:cs typeface="Consolas"/>
              </a:rPr>
              <a:t>	/* same styles... */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2em; 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67400"/>
            <a:ext cx="549229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6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lang="en-US" dirty="0"/>
              <a:t>radius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625600" y="2362200"/>
            <a:ext cx="94488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be used to create a circle.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50%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the same value</a:t>
            </a: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50%;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background-color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black;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text-align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center;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line-height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5px;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5350071"/>
            <a:ext cx="1562100" cy="37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7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5638800"/>
            <a:ext cx="3390900" cy="351742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lang="en-US" dirty="0"/>
              <a:t>radius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2438400"/>
            <a:ext cx="103251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technique can be used on images to crop them into a circle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Note: if the image itself doesn’t have a square ratio, it will look distorted</a:t>
            </a: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="Circle kitty" /&gt;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</a:t>
            </a:r>
          </a:p>
          <a:p>
            <a:pPr marL="1270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200px;</a:t>
            </a:r>
          </a:p>
          <a:p>
            <a:pPr marL="1270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200px;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865469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states</a:t>
            </a:r>
            <a:r>
              <a:rPr lang="en-US" sz="5000" dirty="0"/>
              <a:t> in CSS</a:t>
            </a:r>
            <a:endParaRPr sz="5000" dirty="0"/>
          </a:p>
        </p:txBody>
      </p:sp>
      <p:sp>
        <p:nvSpPr>
          <p:cNvPr id="16" name="object 3"/>
          <p:cNvSpPr txBox="1"/>
          <p:nvPr/>
        </p:nvSpPr>
        <p:spPr>
          <a:xfrm>
            <a:off x="1625600" y="2590800"/>
            <a:ext cx="10423939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CSS allows you to apply styles based on 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of an element, for example: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Being </a:t>
            </a:r>
            <a:r>
              <a:rPr lang="en-US" sz="3200" b="1" spc="-5" dirty="0">
                <a:solidFill>
                  <a:srgbClr val="5F5F5F"/>
                </a:solidFill>
                <a:latin typeface="Georgia"/>
                <a:cs typeface="Georgia"/>
              </a:rPr>
              <a:t>hovered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over with a mouse 	</a:t>
            </a: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Gaining </a:t>
            </a:r>
            <a:r>
              <a:rPr lang="en-US" sz="3200" b="1" spc="-5" dirty="0">
                <a:solidFill>
                  <a:srgbClr val="5F5F5F"/>
                </a:solidFill>
                <a:latin typeface="Georgia"/>
                <a:cs typeface="Georgia"/>
              </a:rPr>
              <a:t>focus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via tabbing or clicking</a:t>
            </a: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This is known as a CSS pseudo-class </a:t>
            </a: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It’s “pseudo” because the element doesn’t exist in markup – what it selects may change based on user interaction or position relative to other elements</a:t>
            </a: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20C7DD4-97AA-4F56-BEA0-6366FCDF7B6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C265AD6-06EF-482A-80AF-73E84C3C7667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states in CSS</a:t>
            </a:r>
          </a:p>
        </p:txBody>
      </p:sp>
    </p:spTree>
    <p:extLst>
      <p:ext uri="{BB962C8B-B14F-4D97-AF65-F5344CB8AC3E}">
        <p14:creationId xmlns:p14="http://schemas.microsoft.com/office/powerpoint/2010/main" val="77765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Pseudo ex-</a:t>
            </a:r>
            <a:r>
              <a:rPr lang="en-US" sz="5000" dirty="0" err="1"/>
              <a:t>psample</a:t>
            </a:r>
            <a:endParaRPr sz="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DAC16-9700-4DF5-813E-7E0651194AB3}"/>
              </a:ext>
            </a:extLst>
          </p:cNvPr>
          <p:cNvSpPr/>
          <p:nvPr/>
        </p:nvSpPr>
        <p:spPr>
          <a:xfrm>
            <a:off x="1254963" y="5852542"/>
            <a:ext cx="10439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p:hover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</a:p>
          <a:p>
            <a:r>
              <a:rPr lang="pt-BR" sz="3600" spc="-2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3600" spc="-2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: #999; </a:t>
            </a:r>
          </a:p>
          <a:p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endParaRPr lang="en-US" sz="3600" kern="0" dirty="0">
              <a:solidFill>
                <a:srgbClr val="7F007F"/>
              </a:solidFill>
              <a:latin typeface="Consolas"/>
              <a:cs typeface="Consola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1A1DC3-3E0C-4386-B265-3FA490488FBF}"/>
              </a:ext>
            </a:extLst>
          </p:cNvPr>
          <p:cNvGrpSpPr/>
          <p:nvPr/>
        </p:nvGrpSpPr>
        <p:grpSpPr>
          <a:xfrm>
            <a:off x="5359400" y="7586937"/>
            <a:ext cx="6944592" cy="1692763"/>
            <a:chOff x="5427750" y="6973255"/>
            <a:chExt cx="6944592" cy="16927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64801EE-A22E-436E-8F95-0547E1F7D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7750" y="6973255"/>
              <a:ext cx="6944592" cy="76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B07D6D-EDEA-41C6-BDB6-1A64FEF50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3310" y="7696200"/>
              <a:ext cx="6754090" cy="96981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0CD53F-B37A-43CF-8295-2B4C4FB41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94" y="6373091"/>
            <a:ext cx="309864" cy="43797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B0FABD25-4ABE-4704-8C35-D5893166CE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FFDD6CA-7379-4843-9615-520ADD3F9DDB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pseudo ex-</a:t>
            </a:r>
            <a:r>
              <a:rPr lang="en-US" sz="5000" kern="0" dirty="0" err="1"/>
              <a:t>psample</a:t>
            </a:r>
            <a:endParaRPr lang="en-US" sz="5000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8C6AE-68D0-467E-98AE-6DC4EF0C0191}"/>
              </a:ext>
            </a:extLst>
          </p:cNvPr>
          <p:cNvSpPr/>
          <p:nvPr/>
        </p:nvSpPr>
        <p:spPr>
          <a:xfrm>
            <a:off x="1155701" y="2458026"/>
            <a:ext cx="10223499" cy="319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Whenever you see a </a:t>
            </a:r>
            <a:r>
              <a:rPr lang="pt-BR" sz="3600" dirty="0">
                <a:solidFill>
                  <a:srgbClr val="7F007F"/>
                </a:solidFill>
                <a:latin typeface="Consolas"/>
                <a:cs typeface="Consolas"/>
              </a:rPr>
              <a:t>: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 a selector, that style will only apply to elements that are in that state or that position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6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We saw this already for hovering:</a:t>
            </a:r>
          </a:p>
        </p:txBody>
      </p:sp>
    </p:spTree>
    <p:extLst>
      <p:ext uri="{BB962C8B-B14F-4D97-AF65-F5344CB8AC3E}">
        <p14:creationId xmlns:p14="http://schemas.microsoft.com/office/powerpoint/2010/main" val="3509330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78660CE0-DA7D-4EE1-9158-64638CCDDE0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More Pseudo selectors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447800" y="2471287"/>
            <a:ext cx="10378440" cy="3120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dirty="0">
              <a:solidFill>
                <a:srgbClr val="7F007F"/>
              </a:solidFill>
              <a:latin typeface="Consolas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</a:rPr>
              <a:t>:first-letter </a:t>
            </a: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a way to style the first letter of an element without needing to add markup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6521656"/>
            <a:ext cx="640461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p:first-letter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 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20px; </a:t>
            </a:r>
          </a:p>
          <a:p>
            <a:pPr marL="469900" lvl="1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	  float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left;</a:t>
            </a:r>
          </a:p>
          <a:p>
            <a:pPr marL="469900" lvl="1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FAED5-95AC-48E8-A7E6-100A513C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5935844"/>
            <a:ext cx="5664274" cy="31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54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78660CE0-DA7D-4EE1-9158-64638CCDDE0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More Pseudo selectors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447800" y="2471287"/>
            <a:ext cx="10378440" cy="379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dirty="0">
              <a:solidFill>
                <a:srgbClr val="7F007F"/>
              </a:solidFill>
              <a:latin typeface="Consolas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</a:rPr>
              <a:t>:first-child </a:t>
            </a: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selects only the first child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</a:rPr>
              <a:t>:last-child </a:t>
            </a: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selects only the last child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From the previous example, you would probably only want the first letter of the </a:t>
            </a:r>
            <a:r>
              <a:rPr lang="en-US" sz="3200" i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first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paragraph to be big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8720" y="7162800"/>
            <a:ext cx="759968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p:first-child:first-letter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 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20px; </a:t>
            </a:r>
          </a:p>
          <a:p>
            <a:pPr marL="469900" lvl="1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	  float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left;</a:t>
            </a:r>
          </a:p>
          <a:p>
            <a:pPr marL="469900" lvl="1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0106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78660CE0-DA7D-4EE1-9158-64638CCDDE0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More Pseudo selectors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447800" y="2471287"/>
            <a:ext cx="9626600" cy="350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</a:rPr>
              <a:t>:first-child </a:t>
            </a: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also commonly used in lists to style the first element differently from the others</a:t>
            </a:r>
          </a:p>
          <a:p>
            <a:pPr marL="755650" marR="542290" indent="-742950">
              <a:lnSpc>
                <a:spcPct val="100899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 example, separate list items with borders, but don’t show a top border on the first item: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8000" y="6002212"/>
            <a:ext cx="7599680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1px solid #333;</a:t>
            </a: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li:first-child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none;</a:t>
            </a: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500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8184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416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-8255" y="-5716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49400" y="2209800"/>
            <a:ext cx="10744200" cy="7184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endParaRPr lang="en-US" sz="3100" spc="-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 a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list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of links in your navigation menu if you don’t already have one</a:t>
            </a:r>
            <a:endParaRPr lang="en-US" sz="3100" spc="-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the </a:t>
            </a:r>
            <a:r>
              <a:rPr lang="en-US" sz="31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navigation menu pretty by using padding, margin, border, border-radius, background color, and other tricks we’ve learned.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121285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ONLY style lists that are in the </a:t>
            </a:r>
            <a:r>
              <a:rPr lang="en-US" sz="2800" spc="-2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nav</a:t>
            </a:r>
            <a:r>
              <a:rPr lang="en-US" sz="28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menu – not any lists that may appear on the rest of the page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Try using a pseudo-selector somewhere on your page to identify an element either by state (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:focus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:hover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 or by position (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:first-child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:first-letter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  <a:endParaRPr lang="en-US" sz="3200" spc="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581030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13004800" cy="9859617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340099" y="3505200"/>
            <a:ext cx="6321425" cy="415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tabLst>
                <a:tab pos="2088514" algn="l"/>
                <a:tab pos="3190240" algn="l"/>
                <a:tab pos="5266690" algn="l"/>
              </a:tabLst>
            </a:pPr>
            <a:r>
              <a:rPr lang="en-US" sz="10000" b="1" dirty="0">
                <a:solidFill>
                  <a:srgbClr val="FFFFFF"/>
                </a:solidFill>
                <a:latin typeface="Consolas" panose="020B0609020204030204" pitchFamily="49" charset="0"/>
                <a:cs typeface="Times New Roman"/>
              </a:rPr>
              <a:t>&lt;&gt;</a:t>
            </a:r>
          </a:p>
          <a:p>
            <a:pPr marL="12700" algn="ctr">
              <a:tabLst>
                <a:tab pos="2088514" algn="l"/>
                <a:tab pos="3190240" algn="l"/>
                <a:tab pos="5266690" algn="l"/>
              </a:tabLst>
            </a:pPr>
            <a:endParaRPr lang="en-US" sz="1400" b="1" dirty="0">
              <a:latin typeface="Consolas" panose="020B0609020204030204" pitchFamily="49" charset="0"/>
              <a:cs typeface="Times New Roman"/>
            </a:endParaRPr>
          </a:p>
          <a:p>
            <a:pPr marL="12700" algn="ctr">
              <a:tabLst>
                <a:tab pos="2088514" algn="l"/>
                <a:tab pos="3190240" algn="l"/>
                <a:tab pos="526669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Block	v</a:t>
            </a:r>
            <a:r>
              <a:rPr sz="7800" b="1" spc="-40" dirty="0">
                <a:solidFill>
                  <a:srgbClr val="FFFFFF"/>
                </a:solidFill>
                <a:latin typeface="Bebas Neue Bold"/>
                <a:cs typeface="Bebas Neue Bold"/>
              </a:rPr>
              <a:t>s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.	Inline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 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Elements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1529245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0" y="0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0" y="406400"/>
            <a:ext cx="56445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&lt;&gt; Block ELEMENTS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49400" y="2286000"/>
            <a:ext cx="9441861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Block elements</a:t>
            </a:r>
          </a:p>
          <a:p>
            <a:pPr marL="12700" lvl="0"/>
            <a:endParaRPr lang="en-US" sz="5000" b="1" dirty="0">
              <a:solidFill>
                <a:srgbClr val="5F5F5F"/>
              </a:solidFill>
              <a:latin typeface="Bebas Neue Bold"/>
              <a:cs typeface="Bebas Neue Bold"/>
            </a:endParaRPr>
          </a:p>
          <a:p>
            <a:pPr marL="469900" marR="639445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xpand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naturally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sz="3200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fill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their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parent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639445" lvl="1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Takes up a “full line”</a:t>
            </a:r>
          </a:p>
          <a:p>
            <a:pPr marL="12700" marR="600710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indent="-457200">
              <a:buFont typeface="Arial" panose="020B0604020202020204" pitchFamily="34" charset="0"/>
              <a:buChar char="•"/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have </a:t>
            </a:r>
            <a:r>
              <a:rPr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</a:t>
            </a:r>
            <a:r>
              <a:rPr sz="32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and/or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have height and/or width</a:t>
            </a:r>
          </a:p>
          <a:p>
            <a:pPr marL="469900" marR="600710" indent="-457200">
              <a:buFont typeface="Arial" panose="020B0604020202020204" pitchFamily="34" charset="0"/>
              <a:buChar char="•"/>
            </a:pPr>
            <a:endParaRPr sz="3200" dirty="0"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sz="32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default,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will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 placed </a:t>
            </a:r>
            <a:r>
              <a:rPr sz="3200" b="1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below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previous elements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markup 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lvl="1"/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5EA2196-14E9-4BE5-B1AA-AC230C561414}"/>
              </a:ext>
            </a:extLst>
          </p:cNvPr>
          <p:cNvSpPr/>
          <p:nvPr/>
        </p:nvSpPr>
        <p:spPr>
          <a:xfrm>
            <a:off x="0" y="0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7DBAE80-5659-4293-B9DC-16DF17D3CA5A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&lt;&gt; Block ELEMENTS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27172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34235" y="-66261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0" y="406400"/>
            <a:ext cx="56445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&lt;&gt; Block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590800"/>
            <a:ext cx="11090447" cy="612457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2F1AA9E3-CC66-43F9-AB26-F7D8A3B33E3B}"/>
              </a:ext>
            </a:extLst>
          </p:cNvPr>
          <p:cNvSpPr/>
          <p:nvPr/>
        </p:nvSpPr>
        <p:spPr>
          <a:xfrm>
            <a:off x="0" y="0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210A5E9-2A02-4934-B331-9AFF9A460292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&lt;&gt; Block ELEMENTS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1284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0" y="0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Block ELEMENTS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1400" y="2819400"/>
            <a:ext cx="9441861" cy="335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Examples of block elements:</a:t>
            </a:r>
          </a:p>
          <a:p>
            <a:pPr marL="12700" marR="5080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Headings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Paragraphs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Lists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33979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INLINE</a:t>
            </a:r>
            <a:r>
              <a:rPr spc="-100" dirty="0"/>
              <a:t> </a:t>
            </a:r>
            <a:r>
              <a:rPr dirty="0"/>
              <a:t>ELEMENTS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25600" y="2174005"/>
            <a:ext cx="9697720" cy="6463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inline elements</a:t>
            </a:r>
          </a:p>
          <a:p>
            <a:pPr marL="698500" lvl="0" indent="-685800">
              <a:buFont typeface="Arial" panose="020B0604020202020204" pitchFamily="34" charset="0"/>
              <a:buChar char="•"/>
            </a:pPr>
            <a:endParaRPr lang="en-US" sz="5000" b="1" dirty="0">
              <a:solidFill>
                <a:srgbClr val="5F5F5F"/>
              </a:solidFill>
              <a:latin typeface="Bebas Neue Bold"/>
              <a:cs typeface="Bebas Neue Bold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along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text</a:t>
            </a:r>
            <a:r>
              <a:rPr lang="en-US" sz="3200" spc="-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content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Only take up as much space as necessary</a:t>
            </a:r>
          </a:p>
          <a:p>
            <a:pPr marL="12700" marR="5080"/>
            <a:endParaRPr lang="en-US" sz="3200" spc="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gnore width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height properties</a:t>
            </a:r>
          </a:p>
          <a:p>
            <a:pPr marL="469900" marR="508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and padding only pushes other elements away horizontally, not vertically</a:t>
            </a:r>
          </a:p>
          <a:p>
            <a:pPr marL="469900" marR="508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Top and bottom margin/padding is ignored</a:t>
            </a:r>
          </a:p>
        </p:txBody>
      </p:sp>
    </p:spTree>
    <p:extLst>
      <p:ext uri="{BB962C8B-B14F-4D97-AF65-F5344CB8AC3E}">
        <p14:creationId xmlns:p14="http://schemas.microsoft.com/office/powerpoint/2010/main" val="909176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INLINE</a:t>
            </a:r>
            <a:r>
              <a:rPr spc="-100" dirty="0"/>
              <a:t> </a:t>
            </a:r>
            <a:r>
              <a:rPr dirty="0"/>
              <a:t>ELEMENTS</a:t>
            </a:r>
          </a:p>
        </p:txBody>
      </p:sp>
      <p:sp>
        <p:nvSpPr>
          <p:cNvPr id="4" name="object 4"/>
          <p:cNvSpPr/>
          <p:nvPr/>
        </p:nvSpPr>
        <p:spPr>
          <a:xfrm>
            <a:off x="1664334" y="2667000"/>
            <a:ext cx="9956800" cy="552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247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4" y="406400"/>
            <a:ext cx="1303903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INLINE</a:t>
            </a:r>
            <a:r>
              <a:rPr spc="-100" dirty="0"/>
              <a:t> </a:t>
            </a:r>
            <a:r>
              <a:rPr dirty="0"/>
              <a:t>ELEMENTS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2895600"/>
            <a:ext cx="96012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/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Examples of inline elements:</a:t>
            </a:r>
          </a:p>
          <a:p>
            <a:pPr marL="12700" marR="5080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Font emphasis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Font bold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marR="508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6172200"/>
            <a:ext cx="8246148" cy="22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06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390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Inline-block elements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78000" y="2263078"/>
            <a:ext cx="10381624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inline-block element</a:t>
            </a:r>
          </a:p>
          <a:p>
            <a:pPr marL="12700" lvl="0"/>
            <a:endParaRPr lang="en-US" sz="5000" b="1" dirty="0">
              <a:solidFill>
                <a:srgbClr val="5F5F5F"/>
              </a:solidFill>
              <a:latin typeface="Bebas Neue Bold"/>
              <a:cs typeface="Bebas Neue Bold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a hybrid of inline and block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00710" lvl="0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Takes up width and height like block-level elements</a:t>
            </a: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Flows with content</a:t>
            </a: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have margin and padding</a:t>
            </a:r>
          </a:p>
          <a:p>
            <a:pPr marL="469900" marR="508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Examples of inline-block elements:</a:t>
            </a: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89910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REVIEW: Linking to external</a:t>
            </a:r>
            <a:r>
              <a:rPr spc="-100" dirty="0"/>
              <a:t> </a:t>
            </a:r>
            <a:r>
              <a:rPr dirty="0"/>
              <a:t>stylesheet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0134" y="2819400"/>
            <a:ext cx="11125200" cy="5098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3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33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3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3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33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lang="en-US" sz="33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3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33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33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lvl="0">
              <a:spcBef>
                <a:spcPts val="50"/>
              </a:spcBef>
            </a:pPr>
            <a:endParaRPr lang="en-US" sz="38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44014" marR="521334" lvl="0" indent="-490855"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lang="en-US" sz="2900" spc="-30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2900" spc="20" dirty="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load the styles.css file 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spc="-5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9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lang="en-US" sz="290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0"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lang="en-US"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44014" marR="335280" lvl="0" indent="-490855"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lang="en-US" sz="2900" dirty="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lang="en-US" sz="2900" dirty="0" err="1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lang="en-US" sz="2900" spc="-935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lang="en-US" sz="290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0"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lang="en-US"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44014" lvl="0" indent="-490855"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lang="en-US" sz="2900" spc="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900" spc="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900" b="1" spc="-5" dirty="0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lang="en-US" sz="29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1644014" lvl="0" indent="-490855"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lang="en-US" sz="2900" spc="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lang="en-US" sz="2900" dirty="0">
              <a:solidFill>
                <a:prstClr val="black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4" y="406400"/>
            <a:ext cx="1303903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Inline-block elements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37" y="2971800"/>
            <a:ext cx="1026005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9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Display 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49345" y="2590800"/>
            <a:ext cx="9391655" cy="6468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lvl="1"/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change whether or not any element is block, inline, or inline-block by using the CSS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property.</a:t>
            </a:r>
          </a:p>
          <a:p>
            <a:pPr marL="469900" marR="5080" lvl="1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means we can do some neat things!</a:t>
            </a: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inline-block;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marR="5080" lvl="1"/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90" y="7543800"/>
            <a:ext cx="10775950" cy="11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7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390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flex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78000" y="2263078"/>
            <a:ext cx="10381624" cy="5970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Flex</a:t>
            </a:r>
          </a:p>
          <a:p>
            <a:pPr marL="12700" lvl="0"/>
            <a:endParaRPr lang="en-US" sz="5000" b="1" dirty="0">
              <a:solidFill>
                <a:srgbClr val="5F5F5F"/>
              </a:solidFill>
              <a:latin typeface="Bebas Neue Bold"/>
              <a:cs typeface="Bebas Neue Bold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Invented in 2017, this display type allows for better layout control</a:t>
            </a:r>
          </a:p>
          <a:p>
            <a:pPr marL="927100" marR="639445" lvl="1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There are no innate HTML elements that have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Unlike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block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inline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or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inline-block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it doesn’t affect itself, it affects the layout of its children</a:t>
            </a:r>
          </a:p>
          <a:p>
            <a:pPr marL="12700" marR="639445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806387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390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flex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78000" y="2263078"/>
            <a:ext cx="10381624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9445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will try to place </a:t>
            </a:r>
            <a:r>
              <a:rPr lang="en-US" sz="32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 its children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 the same row</a:t>
            </a: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may mean that they shrink to fit!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9BC1A-8F01-4FBC-A3A5-F04D0586F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1193"/>
            <a:ext cx="13004800" cy="56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9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390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flex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78000" y="2263078"/>
            <a:ext cx="1038162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9445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We’ll talk more about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next week when we go over layout</a:t>
            </a:r>
          </a:p>
          <a:p>
            <a:pPr marL="12700" marR="639445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39445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39445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83611-5C1D-4718-973C-FC78A3EFF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" y="4725291"/>
            <a:ext cx="12896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76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2B9ECC38-48B0-4815-BE0A-4B294F3C5284}"/>
              </a:ext>
            </a:extLst>
          </p:cNvPr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Putting it together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7400" y="2340003"/>
            <a:ext cx="7467600" cy="6924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3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: #0099CC;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	display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: inline-block; 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 	border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2px solid #0099CC;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</a:rPr>
              <a:t>	border-radius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6px; </a:t>
            </a:r>
          </a:p>
          <a:p>
            <a:pPr marL="469900" lvl="1"/>
            <a:r>
              <a:rPr lang="en-US" sz="3000" dirty="0">
                <a:solidFill>
                  <a:srgbClr val="0000FF"/>
                </a:solidFill>
                <a:latin typeface="Consolas"/>
              </a:rPr>
              <a:t> 	</a:t>
            </a:r>
            <a:r>
              <a:rPr lang="en-US" sz="3000" dirty="0">
                <a:solidFill>
                  <a:srgbClr val="FF0000"/>
                </a:solidFill>
                <a:latin typeface="Consolas"/>
              </a:rPr>
              <a:t>padding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16px 32px;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</a:rPr>
              <a:t>	text-decoration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none;</a:t>
            </a:r>
          </a:p>
          <a:p>
            <a:pPr marL="469900" lvl="1"/>
            <a:r>
              <a:rPr lang="en-US" sz="3000" dirty="0">
                <a:solidFill>
                  <a:srgbClr val="0000FF"/>
                </a:solidFill>
                <a:latin typeface="Consolas"/>
              </a:rPr>
              <a:t>  </a:t>
            </a:r>
            <a:r>
              <a:rPr lang="en-US" sz="3000" dirty="0">
                <a:solidFill>
                  <a:srgbClr val="FF0000"/>
                </a:solidFill>
                <a:latin typeface="Consolas"/>
              </a:rPr>
              <a:t>text-transform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uppercase;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</a:rPr>
              <a:t>  transition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all .4s;</a:t>
            </a:r>
          </a:p>
          <a:p>
            <a:pPr marL="469900" lvl="1"/>
            <a:r>
              <a:rPr lang="en-US" sz="3000" dirty="0">
                <a:solidFill>
                  <a:srgbClr val="0000FF"/>
                </a:solidFill>
                <a:latin typeface="Consolas"/>
              </a:rPr>
              <a:t>}</a:t>
            </a:r>
          </a:p>
          <a:p>
            <a:pPr marL="469900" lvl="1"/>
            <a:endParaRPr lang="en-US" sz="3000" dirty="0">
              <a:solidFill>
                <a:srgbClr val="0000FF"/>
              </a:solidFill>
              <a:latin typeface="Consolas"/>
            </a:endParaRPr>
          </a:p>
          <a:p>
            <a:pPr marL="469900" lvl="1"/>
            <a:r>
              <a:rPr lang="en-US" sz="3000" dirty="0">
                <a:solidFill>
                  <a:srgbClr val="7F007F"/>
                </a:solidFill>
                <a:latin typeface="Consolas"/>
                <a:cs typeface="Consolas"/>
              </a:rPr>
              <a:t>a:hover, a:focus 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000" dirty="0" err="1">
                <a:solidFill>
                  <a:srgbClr val="0000FF"/>
                </a:solidFill>
                <a:latin typeface="Consolas"/>
                <a:cs typeface="Consolas"/>
              </a:rPr>
              <a:t>fff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; </a:t>
            </a:r>
          </a:p>
          <a:p>
            <a:pPr marL="469900" lvl="1"/>
            <a:r>
              <a:rPr lang="en-US" sz="3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000" dirty="0">
                <a:solidFill>
                  <a:srgbClr val="FF0000"/>
                </a:solidFill>
                <a:latin typeface="Consolas"/>
                <a:cs typeface="Courier New"/>
              </a:rPr>
              <a:t>background-c</a:t>
            </a:r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olor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#008CBA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; </a:t>
            </a:r>
            <a:endParaRPr lang="en-US" sz="30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469900" lvl="1"/>
            <a:r>
              <a:rPr lang="en-US" sz="30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2FBED-46D7-422B-A7AD-A0F6FDC7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5977324"/>
            <a:ext cx="3753554" cy="2134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572C77-9ED7-435E-ACD5-3C5E4FB8E02A}"/>
              </a:ext>
            </a:extLst>
          </p:cNvPr>
          <p:cNvSpPr/>
          <p:nvPr/>
        </p:nvSpPr>
        <p:spPr>
          <a:xfrm>
            <a:off x="8636000" y="4523737"/>
            <a:ext cx="4626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="index.html"&gt;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400" dirty="0">
                <a:latin typeface="Consolas"/>
                <a:cs typeface="Consolas"/>
              </a:rPr>
              <a:t>Blue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4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492221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-34236" y="-66262"/>
            <a:ext cx="13039035" cy="9819861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316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-34235" y="-66261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863600" y="2362200"/>
            <a:ext cx="11658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Turn your navigation into a horizontal menu using CSS</a:t>
            </a:r>
          </a:p>
          <a:p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Give the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 elements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 property of either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inline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 or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inline-block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(or you can try giving </a:t>
            </a:r>
            <a:r>
              <a:rPr lang="en-US" sz="2800" spc="-10" dirty="0">
                <a:solidFill>
                  <a:srgbClr val="7F007F"/>
                </a:solidFill>
                <a:latin typeface="Consolas"/>
              </a:rPr>
              <a:t>ul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 property of </a:t>
            </a:r>
            <a:r>
              <a:rPr lang="en-US" sz="2800" spc="-10" dirty="0">
                <a:solidFill>
                  <a:srgbClr val="0000FF"/>
                </a:solidFill>
                <a:latin typeface="Consolas"/>
              </a:rPr>
              <a:t>flex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)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lvl="1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Update your styles so that they look nice in the new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Note: if you like your menu how it is, experiment with changing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 of another element on the page instead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Create an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 link that looks like a button.  </a:t>
            </a:r>
          </a:p>
          <a:p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Style the button differently on hover and focus and/or click</a:t>
            </a:r>
          </a:p>
        </p:txBody>
      </p:sp>
    </p:spTree>
    <p:extLst>
      <p:ext uri="{BB962C8B-B14F-4D97-AF65-F5344CB8AC3E}">
        <p14:creationId xmlns:p14="http://schemas.microsoft.com/office/powerpoint/2010/main" val="1897328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508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857500" y="5118100"/>
            <a:ext cx="727964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2353945" algn="l"/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(MORE)	HTML	ELEMENTS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3352800"/>
            <a:ext cx="3505200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600" dirty="0">
                <a:solidFill>
                  <a:srgbClr val="FFFFFF"/>
                </a:solidFill>
                <a:latin typeface="Consolas" panose="020B0609020204030204" pitchFamily="49" charset="0"/>
                <a:cs typeface="Times New Roman"/>
              </a:rPr>
              <a:t>&lt;h</a:t>
            </a:r>
            <a:r>
              <a:rPr sz="7600" spc="-5" dirty="0">
                <a:solidFill>
                  <a:srgbClr val="FFFFFF"/>
                </a:solidFill>
                <a:latin typeface="Consolas" panose="020B0609020204030204" pitchFamily="49" charset="0"/>
                <a:cs typeface="Times New Roman"/>
              </a:rPr>
              <a:t>tml</a:t>
            </a:r>
            <a:r>
              <a:rPr sz="7600" dirty="0">
                <a:solidFill>
                  <a:srgbClr val="FFFFFF"/>
                </a:solidFill>
                <a:latin typeface="Consolas" panose="020B0609020204030204" pitchFamily="49" charset="0"/>
                <a:cs typeface="Times New Roman"/>
              </a:rPr>
              <a:t>&gt;</a:t>
            </a:r>
            <a:endParaRPr sz="7600" dirty="0">
              <a:latin typeface="Consolas" panose="020B0609020204030204" pitchFamily="49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964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-43816"/>
            <a:ext cx="13004800" cy="1705611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9300" y="406400"/>
            <a:ext cx="362267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15" dirty="0"/>
              <a:t>&lt;SPAN&gt;</a:t>
            </a:r>
            <a:r>
              <a:rPr spc="-75" dirty="0"/>
              <a:t> </a:t>
            </a:r>
            <a:r>
              <a:rPr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4000" y="2438400"/>
            <a:ext cx="112014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5120">
              <a:lnSpc>
                <a:spcPct val="100000"/>
              </a:lnSpc>
            </a:pPr>
            <a:r>
              <a:rPr lang="en-US" sz="7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72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7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6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66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66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endParaRPr lang="en-US" sz="72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3200" y="3746500"/>
            <a:ext cx="10565130" cy="4110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9100"/>
              </a:lnSpc>
            </a:pPr>
            <a:r>
              <a:rPr lang="en-US" sz="36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A</a:t>
            </a:r>
            <a:r>
              <a:rPr lang="en-US" sz="3600" kern="0" spc="-10" dirty="0">
                <a:solidFill>
                  <a:srgbClr val="5F5F5F"/>
                </a:solidFill>
                <a:latin typeface="Lora"/>
              </a:rPr>
              <a:t> 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3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is a </a:t>
            </a:r>
            <a:r>
              <a:rPr lang="en-US" sz="3300" b="1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generic</a:t>
            </a:r>
            <a:r>
              <a:rPr lang="en-US" sz="3300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  <a:r>
              <a:rPr lang="en-US" sz="3300" b="1" kern="0" spc="30" dirty="0">
                <a:solidFill>
                  <a:srgbClr val="5F5F5F"/>
                </a:solidFill>
                <a:latin typeface="Georgia" panose="02040502050405020303" pitchFamily="18" charset="0"/>
              </a:rPr>
              <a:t>inline</a:t>
            </a:r>
            <a:r>
              <a:rPr lang="en-US" sz="3300" b="1" kern="0" spc="45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  <a:r>
              <a:rPr lang="en-US" sz="3300" b="1" kern="0" spc="35" dirty="0">
                <a:solidFill>
                  <a:srgbClr val="5F5F5F"/>
                </a:solidFill>
                <a:latin typeface="Georgia" panose="02040502050405020303" pitchFamily="18" charset="0"/>
              </a:rPr>
              <a:t>element</a:t>
            </a:r>
          </a:p>
          <a:p>
            <a:pPr marL="12700" marR="5080">
              <a:lnSpc>
                <a:spcPct val="159100"/>
              </a:lnSpc>
            </a:pPr>
            <a:endParaRPr lang="en-US" sz="3300" b="1" kern="0" spc="3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69900" marR="5080" indent="-457200">
              <a:lnSpc>
                <a:spcPct val="159100"/>
              </a:lnSpc>
              <a:buFont typeface="Arial" panose="020B0604020202020204" pitchFamily="34" charset="0"/>
              <a:buChar char="•"/>
            </a:pPr>
            <a:r>
              <a:rPr lang="en-US" sz="3300" kern="0" dirty="0">
                <a:solidFill>
                  <a:srgbClr val="5F5F5F"/>
                </a:solidFill>
                <a:latin typeface="Georgia" panose="02040502050405020303" pitchFamily="18" charset="0"/>
              </a:rPr>
              <a:t>No default style</a:t>
            </a:r>
          </a:p>
          <a:p>
            <a:pPr marL="469900" marR="5080" indent="-457200">
              <a:lnSpc>
                <a:spcPct val="159100"/>
              </a:lnSpc>
              <a:buFont typeface="Arial" panose="020B0604020202020204" pitchFamily="34" charset="0"/>
              <a:buChar char="•"/>
            </a:pPr>
            <a:endParaRPr lang="en-US" sz="3300" kern="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69900" marR="5080" indent="-457200">
              <a:lnSpc>
                <a:spcPct val="159100"/>
              </a:lnSpc>
              <a:buFont typeface="Arial" panose="020B0604020202020204" pitchFamily="34" charset="0"/>
              <a:buChar char="•"/>
            </a:pPr>
            <a:r>
              <a:rPr sz="33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Used to style</a:t>
            </a:r>
            <a:r>
              <a:rPr lang="en-US" sz="33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 inline</a:t>
            </a:r>
            <a:r>
              <a:rPr sz="33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 content</a:t>
            </a:r>
          </a:p>
        </p:txBody>
      </p:sp>
    </p:spTree>
    <p:extLst>
      <p:ext uri="{BB962C8B-B14F-4D97-AF65-F5344CB8AC3E}">
        <p14:creationId xmlns:p14="http://schemas.microsoft.com/office/powerpoint/2010/main" val="129266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REVIEW: The </a:t>
            </a:r>
            <a:r>
              <a:rPr spc="-10" dirty="0"/>
              <a:t>“CASCADING”</a:t>
            </a:r>
            <a:r>
              <a:rPr spc="-75" dirty="0"/>
              <a:t> </a:t>
            </a:r>
            <a:r>
              <a:rPr spc="-20" dirty="0"/>
              <a:t>Part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73200" y="2514600"/>
            <a:ext cx="10913110" cy="5279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lang="en-US" sz="4000" b="1" spc="6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3 </a:t>
            </a:r>
            <a:r>
              <a:rPr sz="4000" b="1" spc="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rules </a:t>
            </a:r>
            <a:r>
              <a:rPr sz="4000" b="1" spc="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</a:t>
            </a:r>
            <a:r>
              <a:rPr sz="4000" b="1" spc="-38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b="1" spc="8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determining </a:t>
            </a:r>
            <a:r>
              <a:rPr sz="4000" b="1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how </a:t>
            </a:r>
            <a:r>
              <a:rPr sz="4000" b="1" spc="7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styles </a:t>
            </a:r>
            <a:r>
              <a:rPr sz="40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get</a:t>
            </a:r>
            <a:r>
              <a:rPr sz="4000" b="1" spc="-1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applied:</a:t>
            </a:r>
            <a:endParaRPr lang="en-US" sz="40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6600" dirty="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lang="en-US"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lang="en-US" sz="36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lang="en-US" sz="36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parent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to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child</a:t>
            </a:r>
            <a:endParaRPr lang="en-US" sz="36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lnSpc>
                <a:spcPct val="101899"/>
              </a:lnSpc>
            </a:pPr>
            <a:endParaRPr sz="40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-43816"/>
            <a:ext cx="13004800" cy="1705611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9800" y="406400"/>
            <a:ext cx="325627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&lt;div&gt;</a:t>
            </a:r>
            <a:r>
              <a:rPr spc="-100" dirty="0"/>
              <a:t> </a:t>
            </a:r>
            <a:r>
              <a:rPr dirty="0"/>
              <a:t>elements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820419" y="2514600"/>
            <a:ext cx="11115040" cy="5570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5120">
              <a:lnSpc>
                <a:spcPct val="100000"/>
              </a:lnSpc>
            </a:pPr>
            <a:r>
              <a:rPr lang="en-US" sz="6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66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6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6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60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60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endParaRPr sz="6400" dirty="0">
              <a:latin typeface="Consolas" panose="020B0609020204030204" pitchFamily="49" charset="0"/>
              <a:cs typeface="Courier New"/>
            </a:endParaRPr>
          </a:p>
          <a:p>
            <a:pPr marL="541020">
              <a:lnSpc>
                <a:spcPct val="100000"/>
              </a:lnSpc>
              <a:spcBef>
                <a:spcPts val="3920"/>
              </a:spcBef>
            </a:pPr>
            <a:r>
              <a:rPr lang="en-US" sz="3600" spc="-10" dirty="0">
                <a:latin typeface="Georgia" panose="02040502050405020303" pitchFamily="18" charset="0"/>
              </a:rPr>
              <a:t>A</a:t>
            </a:r>
            <a:r>
              <a:rPr lang="en-US" sz="3600" spc="-10" dirty="0"/>
              <a:t>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pc="-10" dirty="0">
                <a:latin typeface="Georgia" panose="02040502050405020303" pitchFamily="18" charset="0"/>
              </a:rPr>
              <a:t>is a</a:t>
            </a:r>
            <a:r>
              <a:rPr spc="-10" dirty="0">
                <a:latin typeface="Georgia" panose="02040502050405020303" pitchFamily="18" charset="0"/>
              </a:rPr>
              <a:t> </a:t>
            </a:r>
            <a:r>
              <a:rPr b="1" spc="-5" dirty="0">
                <a:latin typeface="Georgia" panose="02040502050405020303" pitchFamily="18" charset="0"/>
              </a:rPr>
              <a:t>generic</a:t>
            </a:r>
            <a:r>
              <a:rPr spc="-5" dirty="0">
                <a:latin typeface="Georgia" panose="02040502050405020303" pitchFamily="18" charset="0"/>
              </a:rPr>
              <a:t> </a:t>
            </a:r>
            <a:r>
              <a:rPr b="1" spc="30" dirty="0">
                <a:latin typeface="Georgia" panose="02040502050405020303" pitchFamily="18" charset="0"/>
              </a:rPr>
              <a:t>block</a:t>
            </a:r>
            <a:r>
              <a:rPr b="1" spc="45" dirty="0">
                <a:latin typeface="Georgia" panose="02040502050405020303" pitchFamily="18" charset="0"/>
              </a:rPr>
              <a:t> </a:t>
            </a:r>
            <a:r>
              <a:rPr b="1" spc="35" dirty="0">
                <a:latin typeface="Georgia" panose="02040502050405020303" pitchFamily="18" charset="0"/>
              </a:rPr>
              <a:t>element</a:t>
            </a:r>
          </a:p>
          <a:p>
            <a:pPr marL="541020" marR="5080">
              <a:lnSpc>
                <a:spcPct val="152800"/>
              </a:lnSpc>
              <a:spcBef>
                <a:spcPts val="250"/>
              </a:spcBef>
            </a:pPr>
            <a:endParaRPr lang="en-US" dirty="0">
              <a:latin typeface="Georgia" panose="02040502050405020303" pitchFamily="18" charset="0"/>
            </a:endParaRPr>
          </a:p>
          <a:p>
            <a:pPr marL="998220" marR="5080" indent="-457200">
              <a:lnSpc>
                <a:spcPct val="1528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No default style</a:t>
            </a:r>
          </a:p>
          <a:p>
            <a:pPr marL="998220" marR="5080" indent="-457200">
              <a:lnSpc>
                <a:spcPct val="1528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998220" marR="5080" indent="-457200"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Heavily used as a </a:t>
            </a:r>
            <a:r>
              <a:rPr spc="-5" dirty="0">
                <a:latin typeface="Georgia" panose="02040502050405020303" pitchFamily="18" charset="0"/>
              </a:rPr>
              <a:t>wrapper </a:t>
            </a:r>
            <a:r>
              <a:rPr spc="-10" dirty="0">
                <a:latin typeface="Georgia" panose="02040502050405020303" pitchFamily="18" charset="0"/>
              </a:rPr>
              <a:t>for </a:t>
            </a:r>
            <a:r>
              <a:rPr dirty="0">
                <a:latin typeface="Georgia" panose="02040502050405020303" pitchFamily="18" charset="0"/>
              </a:rPr>
              <a:t>other </a:t>
            </a:r>
            <a:r>
              <a:rPr spc="-5" dirty="0">
                <a:latin typeface="Georgia" panose="02040502050405020303" pitchFamily="18" charset="0"/>
              </a:rPr>
              <a:t>elements</a:t>
            </a:r>
            <a:r>
              <a:rPr lang="en-US" spc="-5" dirty="0">
                <a:latin typeface="Georgia" panose="02040502050405020303" pitchFamily="18" charset="0"/>
              </a:rPr>
              <a:t>,</a:t>
            </a:r>
            <a:r>
              <a:rPr spc="-5" dirty="0">
                <a:latin typeface="Georgia" panose="02040502050405020303" pitchFamily="18" charset="0"/>
              </a:rPr>
              <a:t> </a:t>
            </a:r>
            <a:r>
              <a:rPr lang="en-US" spc="-10" dirty="0">
                <a:latin typeface="Georgia" panose="02040502050405020303" pitchFamily="18" charset="0"/>
              </a:rPr>
              <a:t>to</a:t>
            </a:r>
            <a:r>
              <a:rPr spc="-10" dirty="0">
                <a:latin typeface="Georgia" panose="02040502050405020303" pitchFamily="18" charset="0"/>
              </a:rPr>
              <a:t> creat</a:t>
            </a:r>
            <a:r>
              <a:rPr lang="en-US" spc="-10" dirty="0">
                <a:latin typeface="Georgia" panose="02040502050405020303" pitchFamily="18" charset="0"/>
              </a:rPr>
              <a:t>e</a:t>
            </a:r>
            <a:r>
              <a:rPr spc="-10" dirty="0">
                <a:latin typeface="Georgia" panose="02040502050405020303" pitchFamily="18" charset="0"/>
              </a:rPr>
              <a:t> complex</a:t>
            </a:r>
            <a:r>
              <a:rPr spc="10" dirty="0">
                <a:latin typeface="Georgia" panose="02040502050405020303" pitchFamily="18" charset="0"/>
              </a:rPr>
              <a:t> </a:t>
            </a:r>
            <a:r>
              <a:rPr spc="-10" dirty="0">
                <a:latin typeface="Georgia" panose="02040502050405020303" pitchFamily="18" charset="0"/>
              </a:rPr>
              <a:t>layouts</a:t>
            </a:r>
            <a:endParaRPr lang="en-US" spc="-1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7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-43816"/>
            <a:ext cx="13004800" cy="1705611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9800" y="406400"/>
            <a:ext cx="4800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Why use div or span?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820419" y="2514600"/>
            <a:ext cx="10711181" cy="6432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3920"/>
              </a:spcBef>
            </a:pPr>
            <a:r>
              <a:rPr lang="en-US" sz="3600" spc="-10" dirty="0">
                <a:latin typeface="Georgia" panose="02040502050405020303" pitchFamily="18" charset="0"/>
              </a:rPr>
              <a:t>Both</a:t>
            </a:r>
            <a:r>
              <a:rPr lang="en-US" sz="3600" spc="-10" dirty="0"/>
              <a:t>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600" spc="-10" dirty="0">
                <a:latin typeface="Georgia" panose="02040502050405020303" pitchFamily="18" charset="0"/>
                <a:cs typeface="Consolas"/>
              </a:rPr>
              <a:t> </a:t>
            </a:r>
            <a:r>
              <a:rPr lang="en-US" sz="3600" spc="-10" dirty="0">
                <a:latin typeface="Georgia" panose="02040502050405020303" pitchFamily="18" charset="0"/>
              </a:rPr>
              <a:t>and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3600" spc="-10" dirty="0">
                <a:latin typeface="Georgia" panose="02040502050405020303" pitchFamily="18" charset="0"/>
              </a:rPr>
              <a:t> really need something extra to be useful, since they have no presentation style by default.</a:t>
            </a:r>
          </a:p>
          <a:p>
            <a:pPr marL="1112520" indent="-571500">
              <a:lnSpc>
                <a:spcPct val="100000"/>
              </a:lnSpc>
              <a:spcBef>
                <a:spcPts val="3920"/>
              </a:spcBef>
              <a:buFont typeface="Arial" panose="020B0604020202020204" pitchFamily="34" charset="0"/>
              <a:buChar char="•"/>
            </a:pPr>
            <a:r>
              <a:rPr lang="en-US" sz="3600" spc="-10" dirty="0">
                <a:latin typeface="Georgia" panose="02040502050405020303" pitchFamily="18" charset="0"/>
              </a:rPr>
              <a:t>Used mostly to create </a:t>
            </a:r>
            <a:r>
              <a:rPr lang="en-US" sz="3600" b="1" spc="-10" dirty="0">
                <a:latin typeface="Georgia" panose="02040502050405020303" pitchFamily="18" charset="0"/>
              </a:rPr>
              <a:t>layout</a:t>
            </a:r>
          </a:p>
          <a:p>
            <a:pPr marL="1112520" indent="-571500">
              <a:lnSpc>
                <a:spcPct val="100000"/>
              </a:lnSpc>
              <a:spcBef>
                <a:spcPts val="3920"/>
              </a:spcBef>
              <a:buFont typeface="Arial" panose="020B0604020202020204" pitchFamily="34" charset="0"/>
              <a:buChar char="•"/>
            </a:pPr>
            <a:r>
              <a:rPr lang="en-US" sz="3600" spc="-10" dirty="0">
                <a:latin typeface="Georgia" panose="02040502050405020303" pitchFamily="18" charset="0"/>
              </a:rPr>
              <a:t>Have no semantic meaning</a:t>
            </a:r>
          </a:p>
          <a:p>
            <a:pPr marL="1112520" indent="-571500">
              <a:lnSpc>
                <a:spcPct val="100000"/>
              </a:lnSpc>
              <a:spcBef>
                <a:spcPts val="3920"/>
              </a:spcBef>
              <a:buFont typeface="Arial" panose="020B0604020202020204" pitchFamily="34" charset="0"/>
              <a:buChar char="•"/>
            </a:pPr>
            <a:r>
              <a:rPr lang="en-US" sz="3600" spc="-10" dirty="0">
                <a:latin typeface="Georgia" panose="02040502050405020303" pitchFamily="18" charset="0"/>
              </a:rPr>
              <a:t>You don’t need to “reset” them before making them fit your design (like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3600" spc="-10" dirty="0">
                <a:latin typeface="Georgia" panose="02040502050405020303" pitchFamily="18" charset="0"/>
              </a:rPr>
              <a:t> or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spc="-10" dirty="0">
                <a:latin typeface="Georgia" panose="02040502050405020303" pitchFamily="18" charset="0"/>
              </a:rPr>
              <a:t>)</a:t>
            </a:r>
          </a:p>
          <a:p>
            <a:pPr marL="1112520" indent="-571500">
              <a:lnSpc>
                <a:spcPct val="100000"/>
              </a:lnSpc>
              <a:spcBef>
                <a:spcPts val="3920"/>
              </a:spcBef>
              <a:buFont typeface="Arial" panose="020B0604020202020204" pitchFamily="34" charset="0"/>
              <a:buChar char="•"/>
            </a:pPr>
            <a:r>
              <a:rPr lang="en-US" sz="3600" spc="-10" dirty="0">
                <a:latin typeface="Georgia" panose="02040502050405020303" pitchFamily="18" charset="0"/>
              </a:rPr>
              <a:t>What do they need?</a:t>
            </a:r>
          </a:p>
        </p:txBody>
      </p:sp>
    </p:spTree>
    <p:extLst>
      <p:ext uri="{BB962C8B-B14F-4D97-AF65-F5344CB8AC3E}">
        <p14:creationId xmlns:p14="http://schemas.microsoft.com/office/powerpoint/2010/main" val="2625182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49600" y="5753100"/>
            <a:ext cx="668274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758190" algn="l"/>
                <a:tab pos="1322070" algn="l"/>
                <a:tab pos="33375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ID	&amp;	Class	selectors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3022600"/>
            <a:ext cx="2184400" cy="224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4707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1400" y="406400"/>
            <a:ext cx="3293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CLASSES AND</a:t>
            </a:r>
            <a:r>
              <a:rPr spc="-100" dirty="0"/>
              <a:t> </a:t>
            </a:r>
            <a:r>
              <a:rPr dirty="0"/>
              <a:t>IDs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800" y="2471287"/>
            <a:ext cx="10378440" cy="4912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CSS lets us target </a:t>
            </a:r>
            <a:r>
              <a:rPr lang="en-US" sz="38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</a:t>
            </a:r>
            <a:r>
              <a:rPr lang="en-US" sz="3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paragraphs like this: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dirty="0"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But what if we want to style only </a:t>
            </a:r>
            <a:r>
              <a:rPr lang="en-US" sz="38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some </a:t>
            </a:r>
            <a:r>
              <a:rPr lang="en-US" sz="3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paragraphs?</a:t>
            </a:r>
            <a:endParaRPr sz="38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0322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1400" y="406400"/>
            <a:ext cx="3293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CLASSES AND</a:t>
            </a:r>
            <a:r>
              <a:rPr spc="-100" dirty="0"/>
              <a:t> </a:t>
            </a:r>
            <a:r>
              <a:rPr dirty="0"/>
              <a:t>IDs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8080" y="2392345"/>
            <a:ext cx="10078720" cy="666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57555">
              <a:lnSpc>
                <a:spcPct val="100899"/>
              </a:lnSpc>
            </a:pPr>
            <a:r>
              <a:rPr lang="en-US" sz="38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add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sz="38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sz="3800" b="1" spc="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attributes t</a:t>
            </a:r>
            <a:r>
              <a:rPr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</a:t>
            </a:r>
            <a:r>
              <a:rPr sz="3800" spc="-1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HTML</a:t>
            </a:r>
            <a:r>
              <a:rPr lang="en-US" sz="38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identify it for styling.</a:t>
            </a:r>
          </a:p>
          <a:p>
            <a:pPr marL="12700" marR="757555">
              <a:lnSpc>
                <a:spcPct val="100899"/>
              </a:lnSpc>
            </a:pPr>
            <a:endParaRPr sz="3800" dirty="0">
              <a:latin typeface="Georgia" panose="02040502050405020303" pitchFamily="18" charset="0"/>
              <a:cs typeface="Lora"/>
            </a:endParaRPr>
          </a:p>
          <a:p>
            <a:pPr marL="584200" marR="54229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9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decide 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sz="32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sz="32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names – be descriptive!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="important"&gt;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Big text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="anyLettersOrNumb3rsOr_Or-"&gt;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Still totally valid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941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1400" y="406400"/>
            <a:ext cx="3293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CLASSES AND</a:t>
            </a:r>
            <a:r>
              <a:rPr spc="-100" dirty="0"/>
              <a:t> </a:t>
            </a:r>
            <a:r>
              <a:rPr dirty="0"/>
              <a:t>IDs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8080" y="2392345"/>
            <a:ext cx="10078720" cy="56552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57555">
              <a:lnSpc>
                <a:spcPct val="100899"/>
              </a:lnSpc>
            </a:pPr>
            <a:r>
              <a:rPr lang="en-US" sz="38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Adding a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sz="38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sz="3800" b="1" spc="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does nothing to an element by default.</a:t>
            </a:r>
            <a:endParaRPr lang="en-US" sz="3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Classes and ids don’t have any styling information by themselves</a:t>
            </a:r>
          </a:p>
          <a:p>
            <a:pPr marL="584200" marR="508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They require you to add CSS if you want styling to be applied</a:t>
            </a:r>
          </a:p>
          <a:p>
            <a:pPr marL="584200" marR="508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9107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595" y="2710279"/>
            <a:ext cx="2495550" cy="211334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1400" y="406400"/>
            <a:ext cx="3293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CLASSES AND</a:t>
            </a:r>
            <a:r>
              <a:rPr spc="-100" dirty="0"/>
              <a:t> </a:t>
            </a:r>
            <a:r>
              <a:rPr dirty="0"/>
              <a:t>IDs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5011" y="3000042"/>
            <a:ext cx="7975600" cy="4903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Multiple 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can have the same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</a:p>
          <a:p>
            <a:pPr marL="469900" marR="508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class is like a barcode – all of the same products have the same barcode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395"/>
              </a:spcBef>
            </a:pPr>
            <a:endParaRPr lang="en-US" sz="32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Only </a:t>
            </a: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one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element per page can use the same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</a:p>
          <a:p>
            <a:pPr marL="469900" marR="508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id is like a serial number – it uniquely identifies one specific instance of a product</a:t>
            </a:r>
            <a:endParaRPr lang="en-US" sz="2800" dirty="0">
              <a:solidFill>
                <a:srgbClr val="FF0000"/>
              </a:solidFill>
              <a:latin typeface="Consolas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98" y="6218255"/>
            <a:ext cx="3034004" cy="14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5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7500" y="406400"/>
            <a:ext cx="47618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 selectors in</a:t>
            </a:r>
            <a:r>
              <a:rPr spc="-100" dirty="0"/>
              <a:t> </a:t>
            </a:r>
            <a:r>
              <a:rPr dirty="0"/>
              <a:t>css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97000" y="2545002"/>
            <a:ext cx="10439399" cy="6463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CSS, target a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</a:t>
            </a:r>
            <a:r>
              <a:rPr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sz="38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period</a:t>
            </a:r>
            <a:endParaRPr lang="en-US" sz="3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3800" dirty="0">
              <a:latin typeface="Georgia" panose="02040502050405020303" pitchFamily="18" charset="0"/>
              <a:cs typeface="Lora"/>
            </a:endParaRPr>
          </a:p>
          <a:p>
            <a:pPr marL="584200" indent="-57150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Will s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tyle </a:t>
            </a:r>
            <a:r>
              <a:rPr lang="en-US" sz="3800" b="1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</a:t>
            </a:r>
            <a:r>
              <a:rPr sz="3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types of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have </a:t>
            </a:r>
          </a:p>
          <a:p>
            <a:pPr marL="469900" lvl="1">
              <a:spcBef>
                <a:spcPts val="1240"/>
              </a:spcBef>
            </a:pP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that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:</a:t>
            </a:r>
            <a:endParaRPr lang="en-US" sz="3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indent="-57150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</a:pPr>
            <a:endParaRPr lang="en-US" sz="3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.ghost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opacity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.1; }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="ghost"&gt;</a:t>
            </a:r>
            <a:r>
              <a:rPr lang="en-US" sz="2800" dirty="0" err="1">
                <a:solidFill>
                  <a:srgbClr val="5F5F5F"/>
                </a:solidFill>
                <a:latin typeface="Consolas"/>
                <a:cs typeface="Consolas"/>
              </a:rPr>
              <a:t>Spooooky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!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="ghost"&gt;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This will be spooky </a:t>
            </a:r>
            <a:r>
              <a:rPr lang="en-US" sz="2800" dirty="0" err="1">
                <a:solidFill>
                  <a:srgbClr val="5F5F5F"/>
                </a:solidFill>
                <a:latin typeface="Consolas"/>
                <a:cs typeface="Consolas"/>
              </a:rPr>
              <a:t>toooo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36058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5400" y="482600"/>
            <a:ext cx="27978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ID</a:t>
            </a:r>
            <a:r>
              <a:rPr spc="-100" dirty="0"/>
              <a:t> </a:t>
            </a:r>
            <a:r>
              <a:rPr dirty="0"/>
              <a:t>Attributes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1757" y="2438400"/>
            <a:ext cx="10281285" cy="6080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lang="en-US" sz="4000" spc="10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  <a:cs typeface="Consolas"/>
              </a:rPr>
              <a:t>id</a:t>
            </a:r>
            <a:r>
              <a:rPr lang="en-US" sz="40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only be used </a:t>
            </a:r>
            <a:r>
              <a:rPr lang="en-US" sz="40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per page</a:t>
            </a: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40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cannot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have 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multiple</a:t>
            </a:r>
            <a:r>
              <a:rPr sz="40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attributes</a:t>
            </a: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endParaRPr lang="en-US" sz="3800" dirty="0">
              <a:solidFill>
                <a:srgbClr val="5F5F5F"/>
              </a:solidFill>
              <a:latin typeface="Lora"/>
              <a:cs typeface="Lora"/>
            </a:endParaRPr>
          </a:p>
          <a:p>
            <a:pPr marL="139700">
              <a:spcBef>
                <a:spcPts val="144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mainContent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"&gt;	</a:t>
            </a:r>
          </a:p>
          <a:p>
            <a:pPr marL="139700">
              <a:spcBef>
                <a:spcPts val="144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3200" dirty="0">
                <a:solidFill>
                  <a:srgbClr val="3FAA54"/>
                </a:solidFill>
                <a:latin typeface="Consolas"/>
                <a:cs typeface="Consolas"/>
              </a:rPr>
              <a:t> &lt;!-- This better be the only one! --&gt;</a:t>
            </a: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39700">
              <a:spcBef>
                <a:spcPts val="144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endParaRPr sz="3800" dirty="0">
              <a:latin typeface="Lora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075983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3900" y="406400"/>
            <a:ext cx="39477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ID selectors in</a:t>
            </a:r>
            <a:r>
              <a:rPr spc="-100" dirty="0"/>
              <a:t> </a:t>
            </a:r>
            <a:r>
              <a:rPr dirty="0"/>
              <a:t>css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552700"/>
            <a:ext cx="9096375" cy="6258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4000" dirty="0" err="1">
                <a:solidFill>
                  <a:srgbClr val="0000FF"/>
                </a:solidFill>
                <a:latin typeface="Consolas"/>
                <a:cs typeface="Consolas"/>
              </a:rPr>
              <a:t>lego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"&gt;&lt;/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</a:pPr>
            <a:endParaRPr lang="en-US" sz="40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CSS, target an id 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lang="en-US" sz="40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hash</a:t>
            </a:r>
            <a:r>
              <a:rPr lang="en-US" sz="40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en-US" sz="40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40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#</a:t>
            </a:r>
            <a:r>
              <a:rPr lang="en-US" sz="4000" dirty="0" err="1">
                <a:solidFill>
                  <a:srgbClr val="7F007F"/>
                </a:solidFill>
                <a:latin typeface="Consolas"/>
                <a:cs typeface="Consolas"/>
              </a:rPr>
              <a:t>lego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4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4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: block; </a:t>
            </a:r>
          </a:p>
          <a:p>
            <a:pPr marL="12700" marR="5080">
              <a:spcBef>
                <a:spcPts val="1395"/>
              </a:spcBef>
            </a:pP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4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163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41871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 Styles</a:t>
            </a:r>
            <a:r>
              <a:rPr spc="-90" dirty="0"/>
              <a:t> </a:t>
            </a:r>
            <a:r>
              <a:rPr spc="-20" dirty="0"/>
              <a:t>“Location”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9314" y="2147743"/>
            <a:ext cx="11241405" cy="5001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1478280">
              <a:lnSpc>
                <a:spcPct val="101800"/>
              </a:lnSpc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1478280">
              <a:lnSpc>
                <a:spcPct val="101800"/>
              </a:lnSpc>
            </a:pPr>
            <a:endParaRPr lang="en-US" sz="3600" dirty="0">
              <a:latin typeface="Georgia"/>
              <a:cs typeface="Georgia"/>
            </a:endParaRPr>
          </a:p>
          <a:p>
            <a:pPr marL="12700" marR="1478280">
              <a:lnSpc>
                <a:spcPct val="101800"/>
              </a:lnSpc>
            </a:pPr>
            <a:endParaRPr lang="en-US" sz="3600" dirty="0">
              <a:latin typeface="Georgia"/>
              <a:cs typeface="Georgia"/>
            </a:endParaRPr>
          </a:p>
          <a:p>
            <a:pPr marL="12700" marR="1478280">
              <a:lnSpc>
                <a:spcPct val="101800"/>
              </a:lnSpc>
            </a:pPr>
            <a:endParaRPr lang="en-US" sz="3600" dirty="0">
              <a:latin typeface="Georgia"/>
              <a:cs typeface="Georgia"/>
            </a:endParaRPr>
          </a:p>
          <a:p>
            <a:pPr marL="140970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endParaRPr lang="en-US" sz="3600" dirty="0">
              <a:latin typeface="Georgia"/>
              <a:cs typeface="Georgia"/>
            </a:endParaRPr>
          </a:p>
          <a:p>
            <a:pPr marL="140970">
              <a:lnSpc>
                <a:spcPct val="100000"/>
              </a:lnSpc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				</a:t>
            </a:r>
            <a:endParaRPr sz="2850" dirty="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  <a:buSzPct val="74137"/>
              <a:tabLst>
                <a:tab pos="545465" algn="l"/>
                <a:tab pos="546100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8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REVIEW: near to far</a:t>
            </a:r>
            <a:endParaRPr lang="en-US" kern="0" spc="-2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04137" y="3789955"/>
            <a:ext cx="1000553" cy="1000553"/>
            <a:chOff x="101600" y="2235200"/>
            <a:chExt cx="4089400" cy="4089400"/>
          </a:xfrm>
        </p:grpSpPr>
        <p:pic>
          <p:nvPicPr>
            <p:cNvPr id="10" name="Icon-Document02-Gre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1600" y="2235200"/>
              <a:ext cx="4089400" cy="4089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Web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9500" y="3568700"/>
              <a:ext cx="2171700" cy="217170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6" name="Rectangle 55"/>
          <p:cNvSpPr/>
          <p:nvPr/>
        </p:nvSpPr>
        <p:spPr>
          <a:xfrm>
            <a:off x="269436" y="4749165"/>
            <a:ext cx="1931939" cy="405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0970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lang="en-US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lang="en-US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endParaRPr lang="en-US" dirty="0">
              <a:latin typeface="Georgia"/>
              <a:cs typeface="Georgia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205746" y="4226862"/>
            <a:ext cx="2702546" cy="3232942"/>
            <a:chOff x="2072394" y="4372213"/>
            <a:chExt cx="2702546" cy="3232942"/>
          </a:xfrm>
        </p:grpSpPr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>
              <a:off x="2072394" y="4372213"/>
              <a:ext cx="2702546" cy="2571187"/>
              <a:chOff x="3632200" y="1727200"/>
              <a:chExt cx="4927600" cy="4914900"/>
            </a:xfrm>
          </p:grpSpPr>
          <p:grpSp>
            <p:nvGrpSpPr>
              <p:cNvPr id="30" name="Group 311"/>
              <p:cNvGrpSpPr/>
              <p:nvPr/>
            </p:nvGrpSpPr>
            <p:grpSpPr>
              <a:xfrm>
                <a:off x="3632200" y="3937000"/>
                <a:ext cx="2476500" cy="2476500"/>
                <a:chOff x="0" y="0"/>
                <a:chExt cx="2476499" cy="2476499"/>
              </a:xfrm>
            </p:grpSpPr>
            <p:pic>
              <p:nvPicPr>
                <p:cNvPr id="44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5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1" name="Icon-Document02-Gre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207000" y="1727200"/>
                <a:ext cx="1816100" cy="18161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2" name="palett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667438" y="2330454"/>
                <a:ext cx="977902" cy="977900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33" name="Group 320"/>
              <p:cNvGrpSpPr/>
              <p:nvPr/>
            </p:nvGrpSpPr>
            <p:grpSpPr>
              <a:xfrm>
                <a:off x="6083300" y="3937000"/>
                <a:ext cx="2476500" cy="2476500"/>
                <a:chOff x="0" y="0"/>
                <a:chExt cx="2476499" cy="2476499"/>
              </a:xfrm>
            </p:grpSpPr>
            <p:pic>
              <p:nvPicPr>
                <p:cNvPr id="42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" name="Group 323"/>
              <p:cNvGrpSpPr/>
              <p:nvPr/>
            </p:nvGrpSpPr>
            <p:grpSpPr>
              <a:xfrm>
                <a:off x="4876800" y="4165600"/>
                <a:ext cx="2476500" cy="2476500"/>
                <a:chOff x="0" y="0"/>
                <a:chExt cx="2476499" cy="2476499"/>
              </a:xfrm>
            </p:grpSpPr>
            <p:pic>
              <p:nvPicPr>
                <p:cNvPr id="40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" name="Group 328"/>
              <p:cNvGrpSpPr/>
              <p:nvPr/>
            </p:nvGrpSpPr>
            <p:grpSpPr>
              <a:xfrm>
                <a:off x="4832846" y="3353935"/>
                <a:ext cx="2519032" cy="1130794"/>
                <a:chOff x="0" y="0"/>
                <a:chExt cx="2519031" cy="1130792"/>
              </a:xfrm>
            </p:grpSpPr>
            <p:sp>
              <p:nvSpPr>
                <p:cNvPr id="36" name="Shape 324"/>
                <p:cNvSpPr/>
                <p:nvPr/>
              </p:nvSpPr>
              <p:spPr>
                <a:xfrm flipH="1" flipV="1">
                  <a:off x="38744" y="423322"/>
                  <a:ext cx="3276" cy="433091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7" name="Shape 325"/>
                <p:cNvSpPr/>
                <p:nvPr/>
              </p:nvSpPr>
              <p:spPr>
                <a:xfrm flipV="1">
                  <a:off x="1270644" y="0"/>
                  <a:ext cx="1" cy="1130793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8" name="Shape 326"/>
                <p:cNvSpPr/>
                <p:nvPr/>
              </p:nvSpPr>
              <p:spPr>
                <a:xfrm flipH="1" flipV="1">
                  <a:off x="2482353" y="417964"/>
                  <a:ext cx="3276" cy="433091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9" name="Shape 327"/>
                <p:cNvSpPr/>
                <p:nvPr/>
              </p:nvSpPr>
              <p:spPr>
                <a:xfrm flipV="1">
                  <a:off x="0" y="411699"/>
                  <a:ext cx="2519032" cy="15"/>
                </a:xfrm>
                <a:prstGeom prst="line">
                  <a:avLst/>
                </a:prstGeom>
                <a:noFill/>
                <a:ln w="50800" cap="flat">
                  <a:solidFill>
                    <a:srgbClr val="0096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58" name="Rectangle 57"/>
            <p:cNvSpPr/>
            <p:nvPr/>
          </p:nvSpPr>
          <p:spPr>
            <a:xfrm>
              <a:off x="2248562" y="6897269"/>
              <a:ext cx="20521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>
                <a:lnSpc>
                  <a:spcPct val="100000"/>
                </a:lnSpc>
                <a:spcBef>
                  <a:spcPts val="2940"/>
                </a:spcBef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000" dirty="0">
                  <a:solidFill>
                    <a:srgbClr val="5F5F5F"/>
                  </a:solidFill>
                  <a:latin typeface="Georgia"/>
                  <a:cs typeface="Georgia"/>
                </a:rPr>
                <a:t>External </a:t>
              </a:r>
              <a:r>
                <a:rPr lang="en-US" sz="2000" spc="-5" dirty="0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000" dirty="0">
                  <a:solidFill>
                    <a:srgbClr val="5F5F5F"/>
                  </a:solidFill>
                  <a:latin typeface="Georgia"/>
                  <a:cs typeface="Georgia"/>
                </a:rPr>
                <a:t>(in a </a:t>
              </a:r>
              <a:r>
                <a:rPr lang="en-US" sz="2000" b="1" dirty="0">
                  <a:solidFill>
                    <a:srgbClr val="5F5F5F"/>
                  </a:solidFill>
                  <a:latin typeface="Georgia"/>
                  <a:cs typeface="Georgia"/>
                </a:rPr>
                <a:t>.</a:t>
              </a:r>
              <a:r>
                <a:rPr lang="en-US" sz="2000" b="1" dirty="0" err="1">
                  <a:solidFill>
                    <a:srgbClr val="5F5F5F"/>
                  </a:solidFill>
                  <a:latin typeface="Georgia"/>
                  <a:cs typeface="Georgia"/>
                </a:rPr>
                <a:t>css</a:t>
              </a:r>
              <a:r>
                <a:rPr lang="en-US" sz="2000" b="1" spc="-110" dirty="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000" dirty="0">
                  <a:solidFill>
                    <a:srgbClr val="5F5F5F"/>
                  </a:solidFill>
                  <a:latin typeface="Georgia"/>
                  <a:cs typeface="Georgia"/>
                </a:rPr>
                <a:t>file)</a:t>
              </a:r>
              <a:endParaRPr lang="en-US" sz="2000" dirty="0">
                <a:latin typeface="Georgia"/>
                <a:cs typeface="Georgia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604886" y="4893541"/>
            <a:ext cx="2322372" cy="2950984"/>
            <a:chOff x="8417516" y="3607474"/>
            <a:chExt cx="2608688" cy="3373468"/>
          </a:xfrm>
        </p:grpSpPr>
        <p:grpSp>
          <p:nvGrpSpPr>
            <p:cNvPr id="50" name="Group 49"/>
            <p:cNvGrpSpPr>
              <a:grpSpLocks noChangeAspect="1"/>
            </p:cNvGrpSpPr>
            <p:nvPr/>
          </p:nvGrpSpPr>
          <p:grpSpPr>
            <a:xfrm>
              <a:off x="8418809" y="3607474"/>
              <a:ext cx="2607395" cy="2607395"/>
              <a:chOff x="8001000" y="2235200"/>
              <a:chExt cx="4089400" cy="4089400"/>
            </a:xfrm>
          </p:grpSpPr>
          <p:pic>
            <p:nvPicPr>
              <p:cNvPr id="46" name="Icon-Document02-Grey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001000" y="2235200"/>
                <a:ext cx="4089400" cy="40894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7" name="Web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277350" y="4171950"/>
                <a:ext cx="1511300" cy="15113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8" name="Icon-Document02-Gre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6149" t="7453" r="14596" b="56832"/>
              <a:stretch>
                <a:fillRect/>
              </a:stretch>
            </p:blipFill>
            <p:spPr>
              <a:xfrm>
                <a:off x="8661400" y="2527300"/>
                <a:ext cx="2832100" cy="14605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9" name="palett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490138" y="2851153"/>
                <a:ext cx="977901" cy="977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60" name="Rectangle 59"/>
            <p:cNvSpPr/>
            <p:nvPr/>
          </p:nvSpPr>
          <p:spPr>
            <a:xfrm>
              <a:off x="8417516" y="6101342"/>
              <a:ext cx="2514402" cy="8796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200" dirty="0">
                  <a:solidFill>
                    <a:srgbClr val="5F5F5F"/>
                  </a:solidFill>
                  <a:latin typeface="Georgia"/>
                  <a:cs typeface="Georgia"/>
                </a:rPr>
                <a:t>Int</a:t>
              </a:r>
              <a:r>
                <a:rPr lang="en-US" dirty="0">
                  <a:latin typeface="Georgia" panose="02040502050405020303" pitchFamily="18" charset="0"/>
                </a:rPr>
                <a:t>ernal</a:t>
              </a:r>
              <a:r>
                <a:rPr lang="en-US" sz="2200" dirty="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200" spc="-5" dirty="0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marL="140970"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200" dirty="0">
                  <a:solidFill>
                    <a:srgbClr val="5F5F5F"/>
                  </a:solidFill>
                  <a:latin typeface="Georgia"/>
                  <a:cs typeface="Georgia"/>
                </a:rPr>
                <a:t>(in</a:t>
              </a:r>
              <a:r>
                <a:rPr lang="en-US" sz="2200" spc="-70" dirty="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200" spc="-5" dirty="0">
                  <a:solidFill>
                    <a:srgbClr val="5F5F5F"/>
                  </a:solidFill>
                  <a:latin typeface="Georgia"/>
                  <a:cs typeface="Georgia"/>
                </a:rPr>
                <a:t>the</a:t>
              </a:r>
              <a:r>
                <a:rPr lang="en-US" sz="2200" dirty="0">
                  <a:latin typeface="Georgia"/>
                  <a:cs typeface="Georgia"/>
                </a:rPr>
                <a:t> </a:t>
              </a:r>
              <a:r>
                <a:rPr lang="en-US" sz="2200" spc="-5" dirty="0">
                  <a:solidFill>
                    <a:srgbClr val="5F5F5F"/>
                  </a:solidFill>
                  <a:latin typeface="Consolas"/>
                  <a:cs typeface="Consolas"/>
                </a:rPr>
                <a:t>&lt;</a:t>
              </a:r>
              <a:r>
                <a:rPr lang="en-US" sz="2200" spc="-5" dirty="0">
                  <a:solidFill>
                    <a:srgbClr val="7F007F"/>
                  </a:solidFill>
                  <a:latin typeface="Consolas"/>
                  <a:cs typeface="Consolas"/>
                </a:rPr>
                <a:t>head</a:t>
              </a:r>
              <a:r>
                <a:rPr lang="en-US" sz="2200" spc="-5" dirty="0">
                  <a:solidFill>
                    <a:srgbClr val="5F5F5F"/>
                  </a:solidFill>
                  <a:latin typeface="Consolas"/>
                  <a:cs typeface="Consolas"/>
                </a:rPr>
                <a:t>&gt;</a:t>
              </a:r>
              <a:r>
                <a:rPr lang="en-US" sz="2200" spc="-5" dirty="0">
                  <a:solidFill>
                    <a:srgbClr val="5F5F5F"/>
                  </a:solidFill>
                  <a:latin typeface="Georgia"/>
                  <a:cs typeface="Georgia"/>
                </a:rPr>
                <a:t>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426021" y="5628366"/>
            <a:ext cx="3055544" cy="3405714"/>
            <a:chOff x="3552494" y="4470050"/>
            <a:chExt cx="3441027" cy="4081514"/>
          </a:xfrm>
        </p:grpSpPr>
        <p:grpSp>
          <p:nvGrpSpPr>
            <p:cNvPr id="54" name="Group 53"/>
            <p:cNvGrpSpPr/>
            <p:nvPr/>
          </p:nvGrpSpPr>
          <p:grpSpPr>
            <a:xfrm>
              <a:off x="3552494" y="4470050"/>
              <a:ext cx="3441027" cy="3441027"/>
              <a:chOff x="11875388" y="2487400"/>
              <a:chExt cx="3441027" cy="3441027"/>
            </a:xfrm>
          </p:grpSpPr>
          <p:pic>
            <p:nvPicPr>
              <p:cNvPr id="51" name="Icon-Document02-Grey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875388" y="2487400"/>
                <a:ext cx="3441027" cy="344102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52" name="palette.png"/>
              <p:cNvPicPr>
                <a:picLocks noChangeAspect="1"/>
              </p:cNvPicPr>
              <p:nvPr/>
            </p:nvPicPr>
            <p:blipFill rotWithShape="1">
              <a:blip r:embed="rId5">
                <a:extLst/>
              </a:blip>
              <a:srcRect t="9444" r="47222" b="10329"/>
              <a:stretch/>
            </p:blipFill>
            <p:spPr>
              <a:xfrm>
                <a:off x="12638146" y="3887348"/>
                <a:ext cx="1015211" cy="154320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53" name="Web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47916" r="297"/>
              <a:stretch>
                <a:fillRect/>
              </a:stretch>
            </p:blipFill>
            <p:spPr>
              <a:xfrm>
                <a:off x="13653357" y="3869711"/>
                <a:ext cx="929718" cy="162866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62" name="Rectangle 61"/>
            <p:cNvSpPr/>
            <p:nvPr/>
          </p:nvSpPr>
          <p:spPr>
            <a:xfrm>
              <a:off x="3609902" y="7720567"/>
              <a:ext cx="3383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 algn="ctr"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400" dirty="0">
                  <a:solidFill>
                    <a:srgbClr val="5F5F5F"/>
                  </a:solidFill>
                  <a:latin typeface="Georgia"/>
                  <a:cs typeface="Georgia"/>
                </a:rPr>
                <a:t>Inline </a:t>
              </a:r>
              <a:r>
                <a:rPr lang="en-US" sz="2400" spc="-5" dirty="0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marL="140970" algn="ctr"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400" spc="-130" dirty="0">
                  <a:solidFill>
                    <a:srgbClr val="5F5F5F"/>
                  </a:solidFill>
                  <a:latin typeface="Georgia"/>
                  <a:cs typeface="Georgia"/>
                </a:rPr>
                <a:t>(directly </a:t>
              </a:r>
              <a:r>
                <a:rPr lang="en-US" sz="2400" dirty="0">
                  <a:solidFill>
                    <a:srgbClr val="5F5F5F"/>
                  </a:solidFill>
                  <a:latin typeface="Georgia"/>
                  <a:cs typeface="Georgia"/>
                </a:rPr>
                <a:t>on</a:t>
              </a:r>
              <a:r>
                <a:rPr lang="en-US" sz="2400" spc="-225" dirty="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400" dirty="0">
                  <a:solidFill>
                    <a:srgbClr val="5F5F5F"/>
                  </a:solidFill>
                  <a:latin typeface="Georgia"/>
                  <a:cs typeface="Georgia"/>
                </a:rPr>
                <a:t>an </a:t>
              </a:r>
              <a:r>
                <a:rPr lang="en-US" sz="2400" spc="-5" dirty="0">
                  <a:solidFill>
                    <a:srgbClr val="5F5F5F"/>
                  </a:solidFill>
                  <a:latin typeface="Georgia"/>
                  <a:cs typeface="Georgia"/>
                </a:rPr>
                <a:t>element)</a:t>
              </a:r>
              <a:endParaRPr lang="en-US" sz="2400" dirty="0">
                <a:latin typeface="Georgia"/>
                <a:cs typeface="Georgia"/>
              </a:endParaRPr>
            </a:p>
          </p:txBody>
        </p:sp>
      </p:grpSp>
      <p:sp>
        <p:nvSpPr>
          <p:cNvPr id="66" name="Right Arrow 65"/>
          <p:cNvSpPr/>
          <p:nvPr/>
        </p:nvSpPr>
        <p:spPr>
          <a:xfrm>
            <a:off x="1309645" y="8245885"/>
            <a:ext cx="6617613" cy="710080"/>
          </a:xfrm>
          <a:prstGeom prst="rightArrow">
            <a:avLst/>
          </a:prstGeom>
          <a:solidFill>
            <a:srgbClr val="209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13269" y="8813559"/>
            <a:ext cx="65024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0970">
              <a:lnSpc>
                <a:spcPct val="100000"/>
              </a:lnSpc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Closer to element</a:t>
            </a:r>
          </a:p>
        </p:txBody>
      </p:sp>
    </p:spTree>
    <p:extLst>
      <p:ext uri="{BB962C8B-B14F-4D97-AF65-F5344CB8AC3E}">
        <p14:creationId xmlns:p14="http://schemas.microsoft.com/office/powerpoint/2010/main" val="1694285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3900" y="406400"/>
            <a:ext cx="394779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ID</a:t>
            </a:r>
            <a:r>
              <a:rPr lang="en-US" dirty="0"/>
              <a:t>s</a:t>
            </a:r>
            <a:r>
              <a:rPr dirty="0"/>
              <a:t> </a:t>
            </a:r>
            <a:r>
              <a:rPr lang="en-US" dirty="0"/>
              <a:t>for anchoring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47800" y="2552700"/>
            <a:ext cx="9096375" cy="6073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put a hash followed by the element’s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 URL, the browser will </a:t>
            </a:r>
            <a:r>
              <a:rPr lang="en-US" sz="4000" b="1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jump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that location on the same page:</a:t>
            </a:r>
          </a:p>
          <a:p>
            <a:pPr marL="12700" marR="5080">
              <a:spcBef>
                <a:spcPts val="1395"/>
              </a:spcBef>
            </a:pPr>
            <a:endParaRPr lang="en-US" sz="40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="#kittens"&gt;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Proceed directly to kittens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5080">
              <a:spcBef>
                <a:spcPts val="1395"/>
              </a:spcBef>
            </a:pP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...</a:t>
            </a:r>
            <a:endParaRPr lang="en-US" sz="360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Lora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</a:rPr>
              <a:t>div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="kittens"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Lora"/>
              </a:rPr>
              <a:t>&gt;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Lora"/>
              </a:rPr>
              <a:t>Meow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Lora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</a:rPr>
              <a:t>div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Lora"/>
              </a:rPr>
              <a:t>&gt;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742136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5400" y="482600"/>
            <a:ext cx="27978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ID</a:t>
            </a:r>
            <a:r>
              <a:rPr spc="-100" dirty="0"/>
              <a:t> </a:t>
            </a:r>
            <a:r>
              <a:rPr dirty="0"/>
              <a:t>Attributes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1757" y="2438400"/>
            <a:ext cx="10281285" cy="634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99"/>
              </a:lnSpc>
            </a:pPr>
            <a:r>
              <a:rPr lang="en-US" sz="4800" spc="105" dirty="0">
                <a:solidFill>
                  <a:srgbClr val="5F5F5F"/>
                </a:solidFill>
                <a:latin typeface="Bebas Neue Bold" panose="020B0606020202050201" pitchFamily="34" charset="0"/>
                <a:cs typeface="Lora"/>
              </a:rPr>
              <a:t>Q: </a:t>
            </a:r>
            <a:r>
              <a:rPr lang="en-US" sz="4000" spc="10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horrible thing will happen if you use an 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  <a:cs typeface="Consolas"/>
              </a:rPr>
              <a:t>id</a:t>
            </a:r>
            <a:r>
              <a:rPr lang="en-US" sz="40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4000" spc="10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twice on the same page? </a:t>
            </a:r>
            <a:endParaRPr lang="en-US" sz="4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Georgia" panose="02040502050405020303" pitchFamily="18" charset="0"/>
              <a:cs typeface="Lora"/>
            </a:endParaRPr>
          </a:p>
          <a:p>
            <a:pPr marL="12700" marR="5080">
              <a:lnSpc>
                <a:spcPct val="103099"/>
              </a:lnSpc>
            </a:pPr>
            <a:r>
              <a:rPr lang="en-US" sz="4800" spc="105" dirty="0">
                <a:solidFill>
                  <a:srgbClr val="5F5F5F"/>
                </a:solidFill>
                <a:latin typeface="Bebas Neue Bold" panose="020B0606020202050201" pitchFamily="34" charset="0"/>
                <a:cs typeface="Lora"/>
              </a:rPr>
              <a:t>A: </a:t>
            </a:r>
            <a:r>
              <a:rPr lang="en-US" sz="4000" spc="10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Well…actually nothing.</a:t>
            </a: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But your page won’t validate</a:t>
            </a: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Jump links will go to whatever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/>
              </a:rPr>
              <a:t>id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appears first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  <a:cs typeface="Consolas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lvl="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any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that needs to locate that specific element will fail </a:t>
            </a:r>
          </a:p>
        </p:txBody>
      </p:sp>
    </p:spTree>
    <p:extLst>
      <p:ext uri="{BB962C8B-B14F-4D97-AF65-F5344CB8AC3E}">
        <p14:creationId xmlns:p14="http://schemas.microsoft.com/office/powerpoint/2010/main" val="3392051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9300" y="406400"/>
            <a:ext cx="642810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how to choose - class or id?</a:t>
            </a:r>
            <a:endParaRPr spc="-20" dirty="0"/>
          </a:p>
        </p:txBody>
      </p:sp>
      <p:sp>
        <p:nvSpPr>
          <p:cNvPr id="5" name="object 5"/>
          <p:cNvSpPr txBox="1"/>
          <p:nvPr/>
        </p:nvSpPr>
        <p:spPr>
          <a:xfrm>
            <a:off x="1206065" y="2667000"/>
            <a:ext cx="10592670" cy="5706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99"/>
              </a:lnSpc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think it’s likely or possible that you’ll want to apply the same style to multiple things, definitely use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</a:p>
          <a:p>
            <a:pPr marL="12700" marR="5080">
              <a:lnSpc>
                <a:spcPct val="103099"/>
              </a:lnSpc>
            </a:pPr>
            <a:endParaRPr lang="en-US" sz="3600" spc="-5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 marR="5080">
              <a:lnSpc>
                <a:spcPct val="103099"/>
              </a:lnSpc>
            </a:pPr>
            <a:endParaRPr lang="en-US" sz="3600" spc="-5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 marR="5080">
              <a:lnSpc>
                <a:spcPct val="103099"/>
              </a:lnSpc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your element is guaranteed to be the only one on the page, you can use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– or you can still use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</a:p>
          <a:p>
            <a:pPr marL="12700" marR="5080">
              <a:lnSpc>
                <a:spcPct val="103099"/>
              </a:lnSpc>
            </a:pPr>
            <a:endParaRPr lang="en-US" sz="36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3099"/>
              </a:lnSpc>
            </a:pPr>
            <a:endParaRPr lang="en-US" sz="36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3099"/>
              </a:lnSpc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your element needs to be linked to directly, use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933886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333C28C-3F2E-4C03-ABAA-568878B127D4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622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0B26FE2-CE77-4311-98D6-FCA6637069D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D40BF-E4DA-4114-BFF1-B183C293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2590800"/>
            <a:ext cx="8839200" cy="694224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match the comp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686733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Using all the techniques you’ve learned, try to match this comp:</a:t>
            </a: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90718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20ED221-BE52-4E11-B991-CC188BE6B5E0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match the comp: Tips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381933" cy="7325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buSzPct val="100000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Create a new page. You can put CSS in 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or create a new stylesheet, your choice</a:t>
            </a:r>
          </a:p>
          <a:p>
            <a:pPr marL="32385">
              <a:buSzPct val="100000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buSzPct val="100000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For the tiles: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="tile"&gt;&lt;/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32385">
              <a:buSzPct val="100000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Use this URL to generate a random nature photo for your background image:</a:t>
            </a:r>
          </a:p>
          <a:p>
            <a:pPr marL="32385">
              <a:lnSpc>
                <a:spcPct val="100000"/>
              </a:lnSpc>
              <a:buSzPct val="100000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https://placeimg.com/344/204/nature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32385">
              <a:lnSpc>
                <a:spcPct val="100000"/>
              </a:lnSpc>
              <a:buSzPct val="100000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buSzPct val="100000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Use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for the row that contains links</a:t>
            </a:r>
          </a:p>
          <a:p>
            <a:pPr marL="946785" lvl="1" indent="-457200">
              <a:buSzPct val="100000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Either add a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class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to this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or identify it using        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.tile nav 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in your CSS</a:t>
            </a:r>
          </a:p>
          <a:p>
            <a:pPr marL="32385">
              <a:lnSpc>
                <a:spcPct val="100000"/>
              </a:lnSpc>
              <a:buSzPct val="100000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To get the drop-shadow effect, apply this CSS to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.tile </a:t>
            </a: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100000"/>
              <a:tabLst>
                <a:tab pos="437515" algn="l"/>
                <a:tab pos="438150" algn="l"/>
              </a:tabLst>
            </a:pPr>
            <a:r>
              <a:rPr lang="en-US" dirty="0"/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box-shadow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: 0 7px 35px 0 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rgba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(0, 0, 0, 0.3);</a:t>
            </a: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836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3B29C-CAFD-4EA6-B7DA-87BE68256A17}"/>
              </a:ext>
            </a:extLst>
          </p:cNvPr>
          <p:cNvSpPr/>
          <p:nvPr/>
        </p:nvSpPr>
        <p:spPr>
          <a:xfrm>
            <a:off x="1435100" y="2568476"/>
            <a:ext cx="1013460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On index.html or aboutme.html, give an element a descriptive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class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 and apply a special style to it using a CSS class selector</a:t>
            </a:r>
          </a:p>
          <a:p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Style a </a:t>
            </a:r>
            <a:r>
              <a:rPr lang="en-US" sz="3200" b="1" spc="-10" dirty="0">
                <a:solidFill>
                  <a:srgbClr val="5F5F5F"/>
                </a:solidFill>
                <a:latin typeface="Georgia" panose="02040502050405020303" pitchFamily="18" charset="0"/>
              </a:rPr>
              <a:t>child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 element of this element </a:t>
            </a:r>
          </a:p>
          <a:p>
            <a:endParaRPr lang="en-US" sz="40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Assign an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id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 to an element on your page and apply a unique style using that </a:t>
            </a:r>
            <a:r>
              <a:rPr lang="en-US" sz="3200">
                <a:solidFill>
                  <a:srgbClr val="FF0000"/>
                </a:solidFill>
                <a:latin typeface="Consolas"/>
              </a:rPr>
              <a:t>id</a:t>
            </a:r>
            <a:r>
              <a:rPr lang="en-US" sz="3200" spc="-10">
                <a:solidFill>
                  <a:srgbClr val="5F5F5F"/>
                </a:solidFill>
                <a:latin typeface="Georgia" panose="02040502050405020303" pitchFamily="18" charset="0"/>
              </a:rPr>
              <a:t> selector</a:t>
            </a:r>
          </a:p>
          <a:p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Optional: create a link that jumps to that element</a:t>
            </a:r>
          </a:p>
          <a:p>
            <a:pPr lvl="0"/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lvl="0"/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Email me your files at </a:t>
            </a: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beckjohnson@gmail.com</a:t>
            </a: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6517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67243" y="2292451"/>
            <a:ext cx="8386445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8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HTML and CSS: Design and</a:t>
            </a:r>
            <a:r>
              <a:rPr sz="3600" i="1" spc="-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i="1" spc="-5" dirty="0">
                <a:solidFill>
                  <a:srgbClr val="5F5F5F"/>
                </a:solidFill>
                <a:latin typeface="Georgia"/>
                <a:cs typeface="Georgia"/>
              </a:rPr>
              <a:t>Build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i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i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Try playing with this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interactive demo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of the CSS box 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“HOMEWORK”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10388600" y="3276600"/>
            <a:ext cx="1504927" cy="1896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413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REVIEW: Top to</a:t>
            </a:r>
            <a:r>
              <a:rPr spc="-100" dirty="0"/>
              <a:t> </a:t>
            </a:r>
            <a:r>
              <a:rPr dirty="0"/>
              <a:t>bottom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7900" y="2374696"/>
            <a:ext cx="10858500" cy="5760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8590">
              <a:lnSpc>
                <a:spcPct val="104200"/>
              </a:lnSpc>
              <a:tabLst>
                <a:tab pos="483234" algn="l"/>
                <a:tab pos="832485" algn="l"/>
                <a:tab pos="1393190" algn="l"/>
                <a:tab pos="1742439" algn="l"/>
                <a:tab pos="4973320" algn="l"/>
                <a:tab pos="5247005" algn="l"/>
                <a:tab pos="5484495" algn="l"/>
                <a:tab pos="9117330" algn="l"/>
              </a:tabLst>
            </a:pPr>
            <a:r>
              <a:rPr sz="40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	the	sa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 </a:t>
            </a:r>
            <a:r>
              <a:rPr sz="33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</a:t>
            </a:r>
            <a:r>
              <a:rPr sz="40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</a:t>
            </a:r>
            <a:r>
              <a:rPr sz="40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</a:t>
            </a:r>
            <a:r>
              <a:rPr sz="40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ultiple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ti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mes </a:t>
            </a:r>
            <a:r>
              <a:rPr sz="4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</a:t>
            </a:r>
            <a:r>
              <a:rPr lang="en-US" sz="4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	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same</a:t>
            </a:r>
            <a:r>
              <a:rPr sz="4000" spc="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selector</a:t>
            </a:r>
            <a:r>
              <a:rPr sz="40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</a:t>
            </a:r>
            <a:r>
              <a:rPr lang="en-US" sz="40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4000" spc="9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last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one</a:t>
            </a:r>
            <a:r>
              <a:rPr sz="4000" spc="-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spc="7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sticks.</a:t>
            </a:r>
            <a:endParaRPr lang="en-US" sz="4000" spc="7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48590">
              <a:lnSpc>
                <a:spcPct val="104200"/>
              </a:lnSpc>
              <a:tabLst>
                <a:tab pos="483234" algn="l"/>
                <a:tab pos="832485" algn="l"/>
                <a:tab pos="1393190" algn="l"/>
                <a:tab pos="1742439" algn="l"/>
                <a:tab pos="4973320" algn="l"/>
                <a:tab pos="5247005" algn="l"/>
                <a:tab pos="5484495" algn="l"/>
                <a:tab pos="9117330" algn="l"/>
              </a:tabLst>
            </a:pPr>
            <a:endParaRPr lang="en-US" sz="4000" spc="7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48590">
              <a:lnSpc>
                <a:spcPct val="104200"/>
              </a:lnSpc>
              <a:tabLst>
                <a:tab pos="483234" algn="l"/>
                <a:tab pos="832485" algn="l"/>
                <a:tab pos="1393190" algn="l"/>
                <a:tab pos="1742439" algn="l"/>
                <a:tab pos="4973320" algn="l"/>
                <a:tab pos="5247005" algn="l"/>
                <a:tab pos="5484495" algn="l"/>
                <a:tab pos="9117330" algn="l"/>
              </a:tabLst>
            </a:pPr>
            <a:endParaRPr lang="en-US" sz="4000" b="1" spc="7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27432" fontAlgn="t">
              <a:lnSpc>
                <a:spcPts val="3110"/>
              </a:lnSpc>
            </a:pPr>
            <a:r>
              <a:rPr lang="en-US" sz="40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#2f4251; }</a:t>
            </a:r>
          </a:p>
          <a:p>
            <a:pPr marL="27432" fontAlgn="t">
              <a:lnSpc>
                <a:spcPts val="3110"/>
              </a:lnSpc>
            </a:pPr>
            <a:endParaRPr lang="en-US" sz="4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" fontAlgn="t">
              <a:lnSpc>
                <a:spcPts val="311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 marL="27432" fontAlgn="t">
              <a:lnSpc>
                <a:spcPts val="3110"/>
              </a:lnSpc>
            </a:pPr>
            <a:r>
              <a:rPr lang="en-US" sz="40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Arial" panose="020B0604020202020204" pitchFamily="34" charset="0"/>
              </a:rPr>
              <a:t>     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#daa645; } </a:t>
            </a:r>
            <a:r>
              <a:rPr lang="en-US" sz="4000" dirty="0">
                <a:solidFill>
                  <a:srgbClr val="3FAA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3FAA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wins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3FAA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L="27432" fontAlgn="t">
              <a:spcBef>
                <a:spcPts val="1200"/>
              </a:spcBef>
            </a:pPr>
            <a:endParaRPr lang="en-US" sz="2000" dirty="0">
              <a:latin typeface="Arial" panose="020B0604020202020204" pitchFamily="34" charset="0"/>
            </a:endParaRPr>
          </a:p>
          <a:p>
            <a:pPr marL="12700" marR="148590">
              <a:lnSpc>
                <a:spcPct val="104200"/>
              </a:lnSpc>
              <a:tabLst>
                <a:tab pos="483234" algn="l"/>
                <a:tab pos="832485" algn="l"/>
                <a:tab pos="1393190" algn="l"/>
                <a:tab pos="1742439" algn="l"/>
                <a:tab pos="4973320" algn="l"/>
                <a:tab pos="5247005" algn="l"/>
                <a:tab pos="5484495" algn="l"/>
                <a:tab pos="9117330" algn="l"/>
              </a:tabLst>
            </a:pPr>
            <a:endParaRPr sz="4000" dirty="0">
              <a:latin typeface="Georgia" panose="02040502050405020303" pitchFamily="18" charset="0"/>
              <a:cs typeface="Lor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REVIEW: </a:t>
            </a:r>
            <a:r>
              <a:rPr lang="en-US" dirty="0"/>
              <a:t>child to parent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0900" y="2666898"/>
            <a:ext cx="11129645" cy="5151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685165">
              <a:lnSpc>
                <a:spcPct val="102099"/>
              </a:lnSpc>
              <a:tabLst>
                <a:tab pos="610235" algn="l"/>
                <a:tab pos="1511300" algn="l"/>
                <a:tab pos="1624965" algn="l"/>
                <a:tab pos="2870835" algn="l"/>
                <a:tab pos="7994015" algn="l"/>
                <a:tab pos="10099040" algn="l"/>
              </a:tabLst>
            </a:pPr>
            <a:r>
              <a:rPr sz="40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	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child is styled differently from the parent, the child’s style is used instead</a:t>
            </a:r>
            <a:endParaRPr sz="4000" dirty="0">
              <a:latin typeface="Georgia" panose="02040502050405020303" pitchFamily="18" charset="0"/>
              <a:cs typeface="Lora"/>
            </a:endParaRPr>
          </a:p>
          <a:p>
            <a:pPr>
              <a:lnSpc>
                <a:spcPct val="100000"/>
              </a:lnSpc>
            </a:pPr>
            <a:endParaRPr sz="4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li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#daa645;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list items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lang="en-US" sz="2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#e7c0c8;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links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lang="en-US" sz="2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li a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#c4fe46;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links in lists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  <a:tabLst>
                <a:tab pos="485140" algn="l"/>
                <a:tab pos="957580" algn="l"/>
                <a:tab pos="5210175" algn="l"/>
              </a:tabLst>
            </a:pPr>
            <a:endParaRPr sz="31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10375900" cy="6006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background of an element can be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using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D6DA3AB1-EDE9-4421-833F-A9D83771CBB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F8FB894-D9BA-4A9A-B0C1-BD6D0BB58C9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{ } REVIEW: background images</a:t>
            </a:r>
          </a:p>
        </p:txBody>
      </p:sp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22341</TotalTime>
  <Words>2173</Words>
  <Application>Microsoft Office PowerPoint</Application>
  <PresentationFormat>Custom</PresentationFormat>
  <Paragraphs>508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Arial</vt:lpstr>
      <vt:lpstr>Bebas Neue Bold</vt:lpstr>
      <vt:lpstr>Calibri</vt:lpstr>
      <vt:lpstr>Consolas</vt:lpstr>
      <vt:lpstr>Courier New</vt:lpstr>
      <vt:lpstr>Georgia</vt:lpstr>
      <vt:lpstr>Helvetica</vt:lpstr>
      <vt:lpstr>Lora</vt:lpstr>
      <vt:lpstr>Symbol</vt:lpstr>
      <vt:lpstr>Times New Roman</vt:lpstr>
      <vt:lpstr>Office Theme</vt:lpstr>
      <vt:lpstr>PowerPoint Presentation</vt:lpstr>
      <vt:lpstr>SESSION OVERVIEW</vt:lpstr>
      <vt:lpstr>PowerPoint Presentation</vt:lpstr>
      <vt:lpstr>REVIEW: Linking to external stylesheet</vt:lpstr>
      <vt:lpstr>REVIEW: The “CASCADING” Part</vt:lpstr>
      <vt:lpstr>{} Styles “Location”</vt:lpstr>
      <vt:lpstr>REVIEW: Top to bottom</vt:lpstr>
      <vt:lpstr>REVIEW: child to parent</vt:lpstr>
      <vt:lpstr>BACKGROUND IMAGES</vt:lpstr>
      <vt:lpstr>BACKGROUND IMAGES</vt:lpstr>
      <vt:lpstr>BACKGROUND IMAGES</vt:lpstr>
      <vt:lpstr>Height and width</vt:lpstr>
      <vt:lpstr>QUESTIONS?</vt:lpstr>
      <vt:lpstr>PowerPoint Presentation</vt:lpstr>
      <vt:lpstr>CSS BOX MODEL</vt:lpstr>
      <vt:lpstr>MARGIN vs. padding</vt:lpstr>
      <vt:lpstr>BORDER STYLES</vt:lpstr>
      <vt:lpstr>BORDER STYLES</vt:lpstr>
      <vt:lpstr>BORDER STYLES</vt:lpstr>
      <vt:lpstr>BORDER STYLES</vt:lpstr>
      <vt:lpstr>List style</vt:lpstr>
      <vt:lpstr>BORDER radius</vt:lpstr>
      <vt:lpstr>BORDER radius</vt:lpstr>
      <vt:lpstr>BORDER radius</vt:lpstr>
      <vt:lpstr>{ } states in CSS</vt:lpstr>
      <vt:lpstr>{ } Pseudo ex-psample</vt:lpstr>
      <vt:lpstr>More Pseudo selectors</vt:lpstr>
      <vt:lpstr>More Pseudo selectors</vt:lpstr>
      <vt:lpstr>More Pseudo selectors</vt:lpstr>
      <vt:lpstr>PowerPoint Presentation</vt:lpstr>
      <vt:lpstr>ASSIGNMENT</vt:lpstr>
      <vt:lpstr>PowerPoint Presentation</vt:lpstr>
      <vt:lpstr>&lt;&gt; Block ELEMENTS</vt:lpstr>
      <vt:lpstr>&lt;&gt; Block ELEMENTS</vt:lpstr>
      <vt:lpstr>&lt;&gt; Block ELEMENTS</vt:lpstr>
      <vt:lpstr>&lt;&gt; INLINE ELEMENTS</vt:lpstr>
      <vt:lpstr>&lt;&gt; INLINE ELEMENTS</vt:lpstr>
      <vt:lpstr>&lt;&gt; INLINE ELEMENTS</vt:lpstr>
      <vt:lpstr>&lt;&gt; Inline-block elements</vt:lpstr>
      <vt:lpstr>&lt;&gt; Inline-block elements</vt:lpstr>
      <vt:lpstr>&lt;&gt; Display </vt:lpstr>
      <vt:lpstr>&lt;&gt; flex</vt:lpstr>
      <vt:lpstr>&lt;&gt; flex</vt:lpstr>
      <vt:lpstr>&lt;&gt; flex</vt:lpstr>
      <vt:lpstr>Putting it together</vt:lpstr>
      <vt:lpstr>PowerPoint Presentation</vt:lpstr>
      <vt:lpstr>ASSIGNMENT</vt:lpstr>
      <vt:lpstr>PowerPoint Presentation</vt:lpstr>
      <vt:lpstr>&lt;SPAN&gt; elements</vt:lpstr>
      <vt:lpstr>&lt;div&gt; elements</vt:lpstr>
      <vt:lpstr>Why use div or span?</vt:lpstr>
      <vt:lpstr>PowerPoint Presentation</vt:lpstr>
      <vt:lpstr>CLASSES AND IDs</vt:lpstr>
      <vt:lpstr>CLASSES AND IDs</vt:lpstr>
      <vt:lpstr>CLASSES AND IDs</vt:lpstr>
      <vt:lpstr>CLASSES AND IDs</vt:lpstr>
      <vt:lpstr>Class selectors in css</vt:lpstr>
      <vt:lpstr>ID Attributes</vt:lpstr>
      <vt:lpstr>ID selectors in css</vt:lpstr>
      <vt:lpstr>IDs for anchoring</vt:lpstr>
      <vt:lpstr>ID Attributes</vt:lpstr>
      <vt:lpstr>how to choose - class or id?</vt:lpstr>
      <vt:lpstr>PowerPoint Presentation</vt:lpstr>
      <vt:lpstr>{ } match the comp</vt:lpstr>
      <vt:lpstr>{ } match the comp: Tips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Rebeckah Johnson</cp:lastModifiedBy>
  <cp:revision>433</cp:revision>
  <dcterms:created xsi:type="dcterms:W3CDTF">2017-02-09T09:40:11Z</dcterms:created>
  <dcterms:modified xsi:type="dcterms:W3CDTF">2019-02-27T06:59:02Z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beck.johnson@avanade.com</vt:lpwstr>
  </property>
  <property fmtid="{D5CDD505-2E9C-101B-9397-08002B2CF9AE}" pid="5" name="MSIP_Label_236020b0-6d69-48c1-9bb5-c586c1062b70_SetDate">
    <vt:lpwstr>2019-02-18T20:59:09.8224796Z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Owner">
    <vt:lpwstr>beck.johnson@avanade.com</vt:lpwstr>
  </property>
  <property fmtid="{D5CDD505-2E9C-101B-9397-08002B2CF9AE}" pid="12" name="MSIP_Label_5fae8262-b78e-4366-8929-a5d6aac95320_SetDate">
    <vt:lpwstr>2019-02-18T20:59:09.8224796Z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pplication">
    <vt:lpwstr>Microsoft Azure Information Protection</vt:lpwstr>
  </property>
  <property fmtid="{D5CDD505-2E9C-101B-9397-08002B2CF9AE}" pid="15" name="MSIP_Label_5fae8262-b78e-4366-8929-a5d6aac95320_Parent">
    <vt:lpwstr>236020b0-6d69-48c1-9bb5-c586c1062b70</vt:lpwstr>
  </property>
  <property fmtid="{D5CDD505-2E9C-101B-9397-08002B2CF9AE}" pid="16" name="MSIP_Label_5fae8262-b78e-4366-8929-a5d6aac95320_Extended_MSFT_Method">
    <vt:lpwstr>Automatic</vt:lpwstr>
  </property>
  <property fmtid="{D5CDD505-2E9C-101B-9397-08002B2CF9AE}" pid="17" name="Sensitivity">
    <vt:lpwstr>Confidential Recipients Have Full Control</vt:lpwstr>
  </property>
</Properties>
</file>